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1974B-9F17-4B51-BF3C-988310A3EF8A}" type="datetimeFigureOut">
              <a:rPr lang="tr-TR" smtClean="0"/>
              <a:t>2.02.2024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1B708-8694-4AA7-A9D8-6BDA66B65E5A}" type="slidenum">
              <a:rPr lang="tr-TR" smtClean="0"/>
              <a:t>‹#›</a:t>
            </a:fld>
            <a:endParaRPr lang="tr-TR"/>
          </a:p>
        </p:txBody>
      </p:sp>
    </p:spTree>
    <p:extLst>
      <p:ext uri="{BB962C8B-B14F-4D97-AF65-F5344CB8AC3E}">
        <p14:creationId xmlns:p14="http://schemas.microsoft.com/office/powerpoint/2010/main" val="36088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D1B708-8694-4AA7-A9D8-6BDA66B65E5A}" type="slidenum">
              <a:rPr lang="tr-TR" smtClean="0"/>
              <a:t>12</a:t>
            </a:fld>
            <a:endParaRPr lang="tr-TR"/>
          </a:p>
        </p:txBody>
      </p:sp>
    </p:spTree>
    <p:extLst>
      <p:ext uri="{BB962C8B-B14F-4D97-AF65-F5344CB8AC3E}">
        <p14:creationId xmlns:p14="http://schemas.microsoft.com/office/powerpoint/2010/main" val="406482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D1B708-8694-4AA7-A9D8-6BDA66B65E5A}" type="slidenum">
              <a:rPr lang="tr-TR" smtClean="0"/>
              <a:t>13</a:t>
            </a:fld>
            <a:endParaRPr lang="tr-TR"/>
          </a:p>
        </p:txBody>
      </p:sp>
    </p:spTree>
    <p:extLst>
      <p:ext uri="{BB962C8B-B14F-4D97-AF65-F5344CB8AC3E}">
        <p14:creationId xmlns:p14="http://schemas.microsoft.com/office/powerpoint/2010/main" val="84887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D1B708-8694-4AA7-A9D8-6BDA66B65E5A}" type="slidenum">
              <a:rPr lang="tr-TR" smtClean="0"/>
              <a:t>23</a:t>
            </a:fld>
            <a:endParaRPr lang="tr-TR"/>
          </a:p>
        </p:txBody>
      </p:sp>
    </p:spTree>
    <p:extLst>
      <p:ext uri="{BB962C8B-B14F-4D97-AF65-F5344CB8AC3E}">
        <p14:creationId xmlns:p14="http://schemas.microsoft.com/office/powerpoint/2010/main" val="71973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06FC03-D9AF-49B1-AB92-60B8E3ACD00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FCBD71B-732C-4E6F-A7C0-487DD4FE7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5C0DF07-F7EE-49A1-A1BF-305D4963668F}"/>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5" name="Alt Bilgi Yer Tutucusu 4">
            <a:extLst>
              <a:ext uri="{FF2B5EF4-FFF2-40B4-BE49-F238E27FC236}">
                <a16:creationId xmlns:a16="http://schemas.microsoft.com/office/drawing/2014/main" id="{0E5BD030-6472-4EF3-BE1B-6D1F8A4702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A8AD67-B148-40E1-BA34-DA2F7D53FF0F}"/>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40837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42441D7-0568-4339-BACD-920892BED59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C2A74DF-8753-418F-8A86-489CA3DDE5F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8D1925-0F3C-4EEB-8BF9-DA892D8954AF}"/>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5" name="Alt Bilgi Yer Tutucusu 4">
            <a:extLst>
              <a:ext uri="{FF2B5EF4-FFF2-40B4-BE49-F238E27FC236}">
                <a16:creationId xmlns:a16="http://schemas.microsoft.com/office/drawing/2014/main" id="{71E1E70D-FD38-4314-82C4-E2866F6B96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7DAC01-13D6-484D-9512-54F82244812A}"/>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280359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2618F66-2C1C-4875-BD39-550FA8FEBD5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B2D6875-14E4-4097-ADA1-9E721F2D5AF5}"/>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3C488D-ABDD-470A-95CE-3156F452857B}"/>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5" name="Alt Bilgi Yer Tutucusu 4">
            <a:extLst>
              <a:ext uri="{FF2B5EF4-FFF2-40B4-BE49-F238E27FC236}">
                <a16:creationId xmlns:a16="http://schemas.microsoft.com/office/drawing/2014/main" id="{00E565E7-CD15-4305-A9D3-728FE76BD6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60A8C6-FB57-4329-A4DD-2AD0ECEE043D}"/>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366358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A02BFB-8721-49E6-B170-D4E48B600D2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D216F1-66BA-4E4C-B61B-70E719716405}"/>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399264-184F-4332-932F-D86B39F95AD5}"/>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5" name="Alt Bilgi Yer Tutucusu 4">
            <a:extLst>
              <a:ext uri="{FF2B5EF4-FFF2-40B4-BE49-F238E27FC236}">
                <a16:creationId xmlns:a16="http://schemas.microsoft.com/office/drawing/2014/main" id="{980970B4-E4AD-472E-AD9A-F2F9C14680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4C85317-AF7F-498C-80DC-799D251710F5}"/>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82718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145677-C8FE-4EEA-BCD3-A356276C518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DF43ADD-5AE5-44B2-8A78-1ED3744E9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5C4496EB-8D32-4B0B-81B6-D98DD281609E}"/>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5" name="Alt Bilgi Yer Tutucusu 4">
            <a:extLst>
              <a:ext uri="{FF2B5EF4-FFF2-40B4-BE49-F238E27FC236}">
                <a16:creationId xmlns:a16="http://schemas.microsoft.com/office/drawing/2014/main" id="{56A94ECD-78D4-43C6-A3EA-B088C5668A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2B1AF6-CD3F-4613-95DB-EB704B6B02BC}"/>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33271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E9A7A8-8228-4EFC-B21A-699FE5DCAC1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BEA1DF-337D-4FB8-8B42-0D25BDBC57C2}"/>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9DFB4F9-05E6-4C17-9DA6-B58116B8ECC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04D51F-B7AE-419E-AFF9-3F4368FD461F}"/>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6" name="Alt Bilgi Yer Tutucusu 5">
            <a:extLst>
              <a:ext uri="{FF2B5EF4-FFF2-40B4-BE49-F238E27FC236}">
                <a16:creationId xmlns:a16="http://schemas.microsoft.com/office/drawing/2014/main" id="{9E43A358-C4F2-4BDF-B68F-E094E60DF18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2D56BFF-1BC0-4BC2-AF20-AAE9D7F3A97C}"/>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181143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D65A88-3D20-4BB1-83E3-F4668184414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AD54EE-A1F1-490A-BE03-3BE0B30E0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5D4E2B95-0A4E-494D-8E5F-E6BE5B757752}"/>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2353791-77F9-41CC-9D60-31650EFD3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5B34AFF-B748-43D3-89B6-3A53951D3F96}"/>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1374395-2954-49B8-B257-6256216B2657}"/>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8" name="Alt Bilgi Yer Tutucusu 7">
            <a:extLst>
              <a:ext uri="{FF2B5EF4-FFF2-40B4-BE49-F238E27FC236}">
                <a16:creationId xmlns:a16="http://schemas.microsoft.com/office/drawing/2014/main" id="{A08FEF2D-50D7-49A4-920A-6BA4CBF7C91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6E59346-CCCB-460B-BFB1-96FC3343BF2A}"/>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69580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C1BC11-B817-43C3-9340-B18C2AF6A57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26CDFFD-48F6-4335-BA90-27A1A53D12B4}"/>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4" name="Alt Bilgi Yer Tutucusu 3">
            <a:extLst>
              <a:ext uri="{FF2B5EF4-FFF2-40B4-BE49-F238E27FC236}">
                <a16:creationId xmlns:a16="http://schemas.microsoft.com/office/drawing/2014/main" id="{2A5ADF92-50DC-468F-8EE3-52F5F324C33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DDBA2C5-AEB0-4141-9823-889F2D604B5C}"/>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252197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AB49BDC-49B4-4711-B3EE-1BC9825CE1D6}"/>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3" name="Alt Bilgi Yer Tutucusu 2">
            <a:extLst>
              <a:ext uri="{FF2B5EF4-FFF2-40B4-BE49-F238E27FC236}">
                <a16:creationId xmlns:a16="http://schemas.microsoft.com/office/drawing/2014/main" id="{6CE341C6-9052-4F73-B4C8-312E630AB1A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5E8A753-9FD2-41FA-AD78-7216112B717B}"/>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30120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92A7FE-59FA-4858-824E-EA83C7C6D4F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CF2F3D7-AF6F-4125-A171-C9C165019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EDEEDCE-76F3-4CDA-8660-7473C0684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518F615-9EF3-4BDA-9542-C8F567A0F903}"/>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6" name="Alt Bilgi Yer Tutucusu 5">
            <a:extLst>
              <a:ext uri="{FF2B5EF4-FFF2-40B4-BE49-F238E27FC236}">
                <a16:creationId xmlns:a16="http://schemas.microsoft.com/office/drawing/2014/main" id="{126F577D-45E7-47E3-8943-C3484F0389C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BF5EBB-2133-4273-A2E5-DAC120FACCF3}"/>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383746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F23E324-0406-4D83-842D-1EFCB5404E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5811953-F0AC-4143-8167-BD2160EF1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13E847-F000-4AE1-B4B8-BF188E682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01F93B3-236B-4320-B40F-6A2ABA1ECFB3}"/>
              </a:ext>
            </a:extLst>
          </p:cNvPr>
          <p:cNvSpPr>
            <a:spLocks noGrp="1"/>
          </p:cNvSpPr>
          <p:nvPr>
            <p:ph type="dt" sz="half" idx="10"/>
          </p:nvPr>
        </p:nvSpPr>
        <p:spPr/>
        <p:txBody>
          <a:bodyPr/>
          <a:lstStyle/>
          <a:p>
            <a:fld id="{8766E815-6107-445E-8105-CA1F750E0845}" type="datetimeFigureOut">
              <a:rPr lang="tr-TR" smtClean="0"/>
              <a:t>2.02.2024</a:t>
            </a:fld>
            <a:endParaRPr lang="tr-TR"/>
          </a:p>
        </p:txBody>
      </p:sp>
      <p:sp>
        <p:nvSpPr>
          <p:cNvPr id="6" name="Alt Bilgi Yer Tutucusu 5">
            <a:extLst>
              <a:ext uri="{FF2B5EF4-FFF2-40B4-BE49-F238E27FC236}">
                <a16:creationId xmlns:a16="http://schemas.microsoft.com/office/drawing/2014/main" id="{92F9B5F5-CA1F-4CE9-B6DC-35102E1694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01F0A2-87E3-4F0A-B6DC-345902F65014}"/>
              </a:ext>
            </a:extLst>
          </p:cNvPr>
          <p:cNvSpPr>
            <a:spLocks noGrp="1"/>
          </p:cNvSpPr>
          <p:nvPr>
            <p:ph type="sldNum" sz="quarter" idx="12"/>
          </p:nvPr>
        </p:nvSpPr>
        <p:spPr/>
        <p:txBody>
          <a:bodyPr/>
          <a:lstStyle/>
          <a:p>
            <a:fld id="{43D55FC7-4230-416E-80E2-31CEA9683C6D}" type="slidenum">
              <a:rPr lang="tr-TR" smtClean="0"/>
              <a:t>‹#›</a:t>
            </a:fld>
            <a:endParaRPr lang="tr-TR"/>
          </a:p>
        </p:txBody>
      </p:sp>
    </p:spTree>
    <p:extLst>
      <p:ext uri="{BB962C8B-B14F-4D97-AF65-F5344CB8AC3E}">
        <p14:creationId xmlns:p14="http://schemas.microsoft.com/office/powerpoint/2010/main" val="272121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84BBEE5-373B-4172-B514-8FAA68B3D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14C39B7-BD6E-4CAD-99F1-E3DCAE4C2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D54127-3CCA-43DE-ABEC-BEB1C8CB04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6E815-6107-445E-8105-CA1F750E0845}" type="datetimeFigureOut">
              <a:rPr lang="tr-TR" smtClean="0"/>
              <a:t>2.02.2024</a:t>
            </a:fld>
            <a:endParaRPr lang="tr-TR"/>
          </a:p>
        </p:txBody>
      </p:sp>
      <p:sp>
        <p:nvSpPr>
          <p:cNvPr id="5" name="Alt Bilgi Yer Tutucusu 4">
            <a:extLst>
              <a:ext uri="{FF2B5EF4-FFF2-40B4-BE49-F238E27FC236}">
                <a16:creationId xmlns:a16="http://schemas.microsoft.com/office/drawing/2014/main" id="{5BD84FB0-4CE5-4F28-86E7-597A0C200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727FC67-A569-4EC3-8744-DDD6BE507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55FC7-4230-416E-80E2-31CEA9683C6D}" type="slidenum">
              <a:rPr lang="tr-TR" smtClean="0"/>
              <a:t>‹#›</a:t>
            </a:fld>
            <a:endParaRPr lang="tr-TR"/>
          </a:p>
        </p:txBody>
      </p:sp>
    </p:spTree>
    <p:extLst>
      <p:ext uri="{BB962C8B-B14F-4D97-AF65-F5344CB8AC3E}">
        <p14:creationId xmlns:p14="http://schemas.microsoft.com/office/powerpoint/2010/main" val="167233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kygm.gov.t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7CFF8A-F308-4550-BED7-6C9C27655DCD}"/>
              </a:ext>
            </a:extLst>
          </p:cNvPr>
          <p:cNvSpPr>
            <a:spLocks noGrp="1"/>
          </p:cNvSpPr>
          <p:nvPr>
            <p:ph type="title"/>
          </p:nvPr>
        </p:nvSpPr>
        <p:spPr>
          <a:xfrm>
            <a:off x="681317" y="5190565"/>
            <a:ext cx="10829365" cy="1972235"/>
          </a:xfrm>
        </p:spPr>
        <p:txBody>
          <a:bodyPr>
            <a:normAutofit/>
          </a:bodyPr>
          <a:lstStyle/>
          <a:p>
            <a:pPr algn="ctr"/>
            <a:br>
              <a:rPr lang="tr-TR" sz="3200" b="1" dirty="0">
                <a:latin typeface="Times New Roman" panose="02020603050405020304" pitchFamily="18" charset="0"/>
                <a:cs typeface="Times New Roman" panose="02020603050405020304" pitchFamily="18" charset="0"/>
              </a:rPr>
            </a:br>
            <a:br>
              <a:rPr lang="tr-TR" sz="1500" b="1" dirty="0">
                <a:latin typeface="Times New Roman" panose="02020603050405020304" pitchFamily="18" charset="0"/>
                <a:cs typeface="Times New Roman" panose="02020603050405020304" pitchFamily="18" charset="0"/>
              </a:rPr>
            </a:br>
            <a:br>
              <a:rPr lang="tr-TR" sz="1500" b="1" dirty="0">
                <a:latin typeface="Times New Roman" panose="02020603050405020304" pitchFamily="18" charset="0"/>
                <a:cs typeface="Times New Roman" panose="02020603050405020304" pitchFamily="18" charset="0"/>
              </a:rPr>
            </a:br>
            <a:r>
              <a:rPr lang="tr-TR" sz="1500" b="1" dirty="0">
                <a:latin typeface="Times New Roman" panose="02020603050405020304" pitchFamily="18" charset="0"/>
                <a:cs typeface="Times New Roman" panose="02020603050405020304" pitchFamily="18" charset="0"/>
              </a:rPr>
              <a:t>MATERYAL SAĞLAMA VE DAĞITIM ŞUBE MÜDÜRLÜĞÜ</a:t>
            </a:r>
            <a:br>
              <a:rPr lang="tr-TR" sz="3200" b="1" dirty="0"/>
            </a:br>
            <a:endParaRPr lang="tr-TR" sz="3200" dirty="0"/>
          </a:p>
        </p:txBody>
      </p:sp>
      <p:sp>
        <p:nvSpPr>
          <p:cNvPr id="3" name="İçerik Yer Tutucusu 2">
            <a:extLst>
              <a:ext uri="{FF2B5EF4-FFF2-40B4-BE49-F238E27FC236}">
                <a16:creationId xmlns:a16="http://schemas.microsoft.com/office/drawing/2014/main" id="{EB6607B1-3ADC-4CF3-83A0-1938395414EE}"/>
              </a:ext>
            </a:extLst>
          </p:cNvPr>
          <p:cNvSpPr>
            <a:spLocks noGrp="1"/>
          </p:cNvSpPr>
          <p:nvPr>
            <p:ph idx="1"/>
          </p:nvPr>
        </p:nvSpPr>
        <p:spPr>
          <a:xfrm>
            <a:off x="0" y="1936376"/>
            <a:ext cx="12192000" cy="2581836"/>
          </a:xfrm>
        </p:spPr>
        <p:txBody>
          <a:bodyPr/>
          <a:lstStyle/>
          <a:p>
            <a:pPr marL="1371600" lvl="3" indent="0" algn="ctr">
              <a:buNone/>
            </a:pPr>
            <a:endParaRPr lang="tr-TR" dirty="0"/>
          </a:p>
          <a:p>
            <a:pPr marL="1371600" lvl="3" indent="0" algn="ctr">
              <a:buNone/>
            </a:pPr>
            <a:r>
              <a:rPr lang="tr-TR" sz="2500" dirty="0">
                <a:latin typeface="Times New Roman" panose="02020603050405020304" pitchFamily="18" charset="0"/>
                <a:ea typeface="Tahoma" panose="020B0604030504040204" pitchFamily="34" charset="0"/>
                <a:cs typeface="Times New Roman" panose="02020603050405020304" pitchFamily="18" charset="0"/>
              </a:rPr>
              <a:t>KİTAP SATIN ALMA BAŞVURU İŞLEMLERİ</a:t>
            </a:r>
          </a:p>
          <a:p>
            <a:pPr marL="0" indent="0" algn="ctr">
              <a:buNone/>
            </a:pPr>
            <a:endParaRPr lang="tr-TR" dirty="0"/>
          </a:p>
          <a:p>
            <a:pPr marL="0" indent="0" algn="ctr">
              <a:buNone/>
            </a:pPr>
            <a:endParaRPr lang="tr-TR" dirty="0"/>
          </a:p>
          <a:p>
            <a:pPr lvl="1" algn="ctr"/>
            <a:r>
              <a:rPr lang="tr-TR" dirty="0">
                <a:latin typeface="Times New Roman" panose="02020603050405020304" pitchFamily="18" charset="0"/>
                <a:cs typeface="Times New Roman" panose="02020603050405020304" pitchFamily="18" charset="0"/>
              </a:rPr>
              <a:t>Sistemimiz </a:t>
            </a:r>
            <a:r>
              <a:rPr lang="tr-TR" u="sng" dirty="0">
                <a:latin typeface="Times New Roman" panose="02020603050405020304" pitchFamily="18" charset="0"/>
                <a:cs typeface="Times New Roman" panose="02020603050405020304" pitchFamily="18" charset="0"/>
                <a:hlinkClick r:id="rId2"/>
              </a:rPr>
              <a:t>https://ekygm.gov.tr</a:t>
            </a:r>
            <a:r>
              <a:rPr lang="tr-TR" u="sng"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adresinden hizmet vermektedir</a:t>
            </a:r>
            <a:r>
              <a:rPr lang="tr-TR" dirty="0"/>
              <a:t>.</a:t>
            </a:r>
          </a:p>
        </p:txBody>
      </p:sp>
    </p:spTree>
    <p:extLst>
      <p:ext uri="{BB962C8B-B14F-4D97-AF65-F5344CB8AC3E}">
        <p14:creationId xmlns:p14="http://schemas.microsoft.com/office/powerpoint/2010/main" val="243936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791D1C-0F92-4E7C-B5EA-6D51F69E2FEB}"/>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54C66551-3549-4FF2-A000-6626875056D1}"/>
              </a:ext>
            </a:extLst>
          </p:cNvPr>
          <p:cNvSpPr>
            <a:spLocks noGrp="1"/>
          </p:cNvSpPr>
          <p:nvPr>
            <p:ph idx="1"/>
          </p:nvPr>
        </p:nvSpPr>
        <p:spPr>
          <a:xfrm>
            <a:off x="838200" y="1164650"/>
            <a:ext cx="10515600" cy="4351338"/>
          </a:xfrm>
        </p:spPr>
        <p:txBody>
          <a:bodyPr>
            <a:normAutofit/>
          </a:bodyPr>
          <a:lstStyle/>
          <a:p>
            <a:r>
              <a:rPr lang="tr-TR" sz="1400" b="1" dirty="0">
                <a:latin typeface="Times New Roman" panose="02020603050405020304" pitchFamily="18" charset="0"/>
                <a:cs typeface="Times New Roman" panose="02020603050405020304" pitchFamily="18" charset="0"/>
              </a:rPr>
              <a:t>Kullanıcı Girişi</a:t>
            </a:r>
          </a:p>
          <a:p>
            <a:r>
              <a:rPr lang="tr-TR" sz="1400" dirty="0">
                <a:latin typeface="Times New Roman" panose="02020603050405020304" pitchFamily="18" charset="0"/>
                <a:cs typeface="Times New Roman" panose="02020603050405020304" pitchFamily="18" charset="0"/>
              </a:rPr>
              <a:t>Genel Müdürlüğümüzce verilen hizmetlere erişim için kullanıcı doğrulama yöntemi olarak e-Devlet Sistemi kullanılmaktadır.</a:t>
            </a:r>
          </a:p>
        </p:txBody>
      </p:sp>
      <p:grpSp>
        <p:nvGrpSpPr>
          <p:cNvPr id="4" name="Group 4993">
            <a:extLst>
              <a:ext uri="{FF2B5EF4-FFF2-40B4-BE49-F238E27FC236}">
                <a16:creationId xmlns:a16="http://schemas.microsoft.com/office/drawing/2014/main" id="{E5935836-E20E-4913-BDC0-73A7F5A8C93D}"/>
              </a:ext>
            </a:extLst>
          </p:cNvPr>
          <p:cNvGrpSpPr/>
          <p:nvPr/>
        </p:nvGrpSpPr>
        <p:grpSpPr>
          <a:xfrm>
            <a:off x="838200" y="1923826"/>
            <a:ext cx="9928412" cy="4503868"/>
            <a:chOff x="0" y="0"/>
            <a:chExt cx="8924544" cy="4175760"/>
          </a:xfrm>
        </p:grpSpPr>
        <p:pic>
          <p:nvPicPr>
            <p:cNvPr id="5" name="Picture 319">
              <a:extLst>
                <a:ext uri="{FF2B5EF4-FFF2-40B4-BE49-F238E27FC236}">
                  <a16:creationId xmlns:a16="http://schemas.microsoft.com/office/drawing/2014/main" id="{23DE85A6-301A-4BB5-B804-25F53CBEA70E}"/>
                </a:ext>
              </a:extLst>
            </p:cNvPr>
            <p:cNvPicPr/>
            <p:nvPr/>
          </p:nvPicPr>
          <p:blipFill>
            <a:blip r:embed="rId2"/>
            <a:stretch>
              <a:fillRect/>
            </a:stretch>
          </p:blipFill>
          <p:spPr>
            <a:xfrm>
              <a:off x="0" y="0"/>
              <a:ext cx="8924544" cy="4175760"/>
            </a:xfrm>
            <a:prstGeom prst="rect">
              <a:avLst/>
            </a:prstGeom>
          </p:spPr>
        </p:pic>
        <p:sp>
          <p:nvSpPr>
            <p:cNvPr id="6" name="Shape 320">
              <a:extLst>
                <a:ext uri="{FF2B5EF4-FFF2-40B4-BE49-F238E27FC236}">
                  <a16:creationId xmlns:a16="http://schemas.microsoft.com/office/drawing/2014/main" id="{AF903C88-5FDC-4597-9BC2-53250770B17B}"/>
                </a:ext>
              </a:extLst>
            </p:cNvPr>
            <p:cNvSpPr/>
            <p:nvPr/>
          </p:nvSpPr>
          <p:spPr>
            <a:xfrm>
              <a:off x="3105150" y="1931670"/>
              <a:ext cx="1920240" cy="995172"/>
            </a:xfrm>
            <a:custGeom>
              <a:avLst/>
              <a:gdLst/>
              <a:ahLst/>
              <a:cxnLst/>
              <a:rect l="0" t="0" r="0" b="0"/>
              <a:pathLst>
                <a:path w="1920240" h="995172">
                  <a:moveTo>
                    <a:pt x="0" y="497586"/>
                  </a:moveTo>
                  <a:cubicBezTo>
                    <a:pt x="0" y="222758"/>
                    <a:pt x="429895" y="0"/>
                    <a:pt x="960120" y="0"/>
                  </a:cubicBezTo>
                  <a:cubicBezTo>
                    <a:pt x="1490345" y="0"/>
                    <a:pt x="1920240" y="222758"/>
                    <a:pt x="1920240" y="497586"/>
                  </a:cubicBezTo>
                  <a:cubicBezTo>
                    <a:pt x="1920240" y="772414"/>
                    <a:pt x="1490345" y="995172"/>
                    <a:pt x="960120" y="995172"/>
                  </a:cubicBezTo>
                  <a:cubicBezTo>
                    <a:pt x="429895" y="995172"/>
                    <a:pt x="0" y="772414"/>
                    <a:pt x="0" y="497586"/>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64286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F27D54-1538-4AA0-A639-D9F7AEEA2C3F}"/>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C00D4E3A-FE9F-4F79-89EF-063BE83D0CDE}"/>
              </a:ext>
            </a:extLst>
          </p:cNvPr>
          <p:cNvSpPr>
            <a:spLocks noGrp="1"/>
          </p:cNvSpPr>
          <p:nvPr>
            <p:ph idx="1"/>
          </p:nvPr>
        </p:nvSpPr>
        <p:spPr>
          <a:xfrm>
            <a:off x="838200" y="1027906"/>
            <a:ext cx="10515600" cy="4351338"/>
          </a:xfrm>
        </p:spPr>
        <p:txBody>
          <a:bodyPr/>
          <a:lstStyle/>
          <a:p>
            <a:r>
              <a:rPr lang="tr-TR" sz="1400" b="1" dirty="0">
                <a:latin typeface="Times New Roman" panose="02020603050405020304" pitchFamily="18" charset="0"/>
                <a:cs typeface="Times New Roman" panose="02020603050405020304" pitchFamily="18" charset="0"/>
              </a:rPr>
              <a:t>Kullanıcı Girişi</a:t>
            </a:r>
          </a:p>
          <a:p>
            <a:r>
              <a:rPr lang="tr-TR" sz="1400" dirty="0">
                <a:latin typeface="Times New Roman" panose="02020603050405020304" pitchFamily="18" charset="0"/>
                <a:cs typeface="Times New Roman" panose="02020603050405020304" pitchFamily="18" charset="0"/>
              </a:rPr>
              <a:t>Yetkilendirilen kullanıcılar sisteme giriş yaparak işlemleri gerçekleştirebilirler.</a:t>
            </a:r>
            <a:endParaRPr lang="tr-TR" sz="1400" b="1" dirty="0">
              <a:latin typeface="Times New Roman" panose="02020603050405020304" pitchFamily="18" charset="0"/>
              <a:cs typeface="Times New Roman" panose="02020603050405020304" pitchFamily="18" charset="0"/>
            </a:endParaRPr>
          </a:p>
          <a:p>
            <a:r>
              <a:rPr lang="tr-TR" sz="1400" b="1" dirty="0">
                <a:latin typeface="Tahoma" panose="020B0604030504040204" pitchFamily="34" charset="0"/>
                <a:ea typeface="Tahoma" panose="020B0604030504040204" pitchFamily="34" charset="0"/>
                <a:cs typeface="Tahoma" panose="020B0604030504040204" pitchFamily="34" charset="0"/>
              </a:rPr>
              <a:t>Marka Seçimi: </a:t>
            </a:r>
            <a:r>
              <a:rPr lang="tr-TR" sz="1400" dirty="0">
                <a:latin typeface="Tahoma" panose="020B0604030504040204" pitchFamily="34" charset="0"/>
                <a:ea typeface="Tahoma" panose="020B0604030504040204" pitchFamily="34" charset="0"/>
                <a:cs typeface="Tahoma" panose="020B0604030504040204" pitchFamily="34" charset="0"/>
              </a:rPr>
              <a:t>Birden çok markası olan yayıncılar işlem yapacağı markayı seçmelidir</a:t>
            </a:r>
          </a:p>
        </p:txBody>
      </p:sp>
      <p:grpSp>
        <p:nvGrpSpPr>
          <p:cNvPr id="4" name="Group 5006">
            <a:extLst>
              <a:ext uri="{FF2B5EF4-FFF2-40B4-BE49-F238E27FC236}">
                <a16:creationId xmlns:a16="http://schemas.microsoft.com/office/drawing/2014/main" id="{0B647473-7D10-4D8D-84FB-BF84A066D32F}"/>
              </a:ext>
            </a:extLst>
          </p:cNvPr>
          <p:cNvGrpSpPr/>
          <p:nvPr/>
        </p:nvGrpSpPr>
        <p:grpSpPr>
          <a:xfrm>
            <a:off x="838200" y="2067336"/>
            <a:ext cx="9928412" cy="4530688"/>
            <a:chOff x="0" y="0"/>
            <a:chExt cx="8906256" cy="4194048"/>
          </a:xfrm>
        </p:grpSpPr>
        <p:pic>
          <p:nvPicPr>
            <p:cNvPr id="5" name="Picture 329">
              <a:extLst>
                <a:ext uri="{FF2B5EF4-FFF2-40B4-BE49-F238E27FC236}">
                  <a16:creationId xmlns:a16="http://schemas.microsoft.com/office/drawing/2014/main" id="{9357683B-4E45-409F-967C-6452D2E808F3}"/>
                </a:ext>
              </a:extLst>
            </p:cNvPr>
            <p:cNvPicPr/>
            <p:nvPr/>
          </p:nvPicPr>
          <p:blipFill>
            <a:blip r:embed="rId2"/>
            <a:stretch>
              <a:fillRect/>
            </a:stretch>
          </p:blipFill>
          <p:spPr>
            <a:xfrm>
              <a:off x="0" y="0"/>
              <a:ext cx="8906256" cy="4194048"/>
            </a:xfrm>
            <a:prstGeom prst="rect">
              <a:avLst/>
            </a:prstGeom>
          </p:spPr>
        </p:pic>
        <p:sp>
          <p:nvSpPr>
            <p:cNvPr id="6" name="Shape 335">
              <a:extLst>
                <a:ext uri="{FF2B5EF4-FFF2-40B4-BE49-F238E27FC236}">
                  <a16:creationId xmlns:a16="http://schemas.microsoft.com/office/drawing/2014/main" id="{321975A8-462F-454E-85A5-1E21C1196608}"/>
                </a:ext>
              </a:extLst>
            </p:cNvPr>
            <p:cNvSpPr/>
            <p:nvPr/>
          </p:nvSpPr>
          <p:spPr>
            <a:xfrm>
              <a:off x="3230118" y="1834642"/>
              <a:ext cx="865632" cy="726313"/>
            </a:xfrm>
            <a:custGeom>
              <a:avLst/>
              <a:gdLst/>
              <a:ahLst/>
              <a:cxnLst/>
              <a:rect l="0" t="0" r="0" b="0"/>
              <a:pathLst>
                <a:path w="865632" h="726313">
                  <a:moveTo>
                    <a:pt x="526923" y="0"/>
                  </a:moveTo>
                  <a:lnTo>
                    <a:pt x="865632" y="55245"/>
                  </a:lnTo>
                  <a:lnTo>
                    <a:pt x="810895" y="394081"/>
                  </a:lnTo>
                  <a:lnTo>
                    <a:pt x="739902" y="295656"/>
                  </a:lnTo>
                  <a:lnTo>
                    <a:pt x="141986" y="726313"/>
                  </a:lnTo>
                  <a:lnTo>
                    <a:pt x="0" y="529336"/>
                  </a:lnTo>
                  <a:lnTo>
                    <a:pt x="597916" y="98552"/>
                  </a:lnTo>
                  <a:lnTo>
                    <a:pt x="526923"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337">
              <a:extLst>
                <a:ext uri="{FF2B5EF4-FFF2-40B4-BE49-F238E27FC236}">
                  <a16:creationId xmlns:a16="http://schemas.microsoft.com/office/drawing/2014/main" id="{55125E98-D3C7-4D83-A404-F5E7AF5C51EB}"/>
                </a:ext>
              </a:extLst>
            </p:cNvPr>
            <p:cNvSpPr/>
            <p:nvPr/>
          </p:nvSpPr>
          <p:spPr>
            <a:xfrm>
              <a:off x="3230118" y="1834642"/>
              <a:ext cx="865632" cy="726313"/>
            </a:xfrm>
            <a:custGeom>
              <a:avLst/>
              <a:gdLst/>
              <a:ahLst/>
              <a:cxnLst/>
              <a:rect l="0" t="0" r="0" b="0"/>
              <a:pathLst>
                <a:path w="865632" h="726313">
                  <a:moveTo>
                    <a:pt x="0" y="529336"/>
                  </a:moveTo>
                  <a:lnTo>
                    <a:pt x="597916" y="98552"/>
                  </a:lnTo>
                  <a:lnTo>
                    <a:pt x="526923" y="0"/>
                  </a:lnTo>
                  <a:lnTo>
                    <a:pt x="865632" y="55245"/>
                  </a:lnTo>
                  <a:lnTo>
                    <a:pt x="810895" y="394081"/>
                  </a:lnTo>
                  <a:lnTo>
                    <a:pt x="739902" y="295656"/>
                  </a:lnTo>
                  <a:lnTo>
                    <a:pt x="141986" y="726313"/>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62244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2BEC-5852-4920-9E6D-826A16BC7FBA}"/>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F3802B44-185E-4498-B279-DF719BB25AED}"/>
              </a:ext>
            </a:extLst>
          </p:cNvPr>
          <p:cNvSpPr>
            <a:spLocks noGrp="1"/>
          </p:cNvSpPr>
          <p:nvPr>
            <p:ph idx="1"/>
          </p:nvPr>
        </p:nvSpPr>
        <p:spPr>
          <a:xfrm>
            <a:off x="67236" y="1180166"/>
            <a:ext cx="10515600" cy="4351338"/>
          </a:xfrm>
        </p:spPr>
        <p:txBody>
          <a:bodyPr>
            <a:normAutofit/>
          </a:bodyPr>
          <a:lstStyle/>
          <a:p>
            <a:pPr lvl="2"/>
            <a:r>
              <a:rPr lang="tr-TR" sz="1400" b="1" dirty="0">
                <a:latin typeface="Times New Roman" panose="02020603050405020304" pitchFamily="18" charset="0"/>
                <a:ea typeface="Tahoma" panose="020B0604030504040204" pitchFamily="34" charset="0"/>
                <a:cs typeface="Times New Roman" panose="02020603050405020304" pitchFamily="18" charset="0"/>
              </a:rPr>
              <a:t>Kitap Başvurusu</a:t>
            </a:r>
          </a:p>
          <a:p>
            <a:pPr lvl="2"/>
            <a:r>
              <a:rPr lang="tr-TR" sz="1400" dirty="0">
                <a:latin typeface="Times New Roman" panose="02020603050405020304" pitchFamily="18" charset="0"/>
                <a:ea typeface="Tahoma" panose="020B0604030504040204" pitchFamily="34" charset="0"/>
                <a:cs typeface="Times New Roman" panose="02020603050405020304" pitchFamily="18" charset="0"/>
              </a:rPr>
              <a:t>Kitaplarının satın alınması için başvuru yapacak yayıncılar, Kitap başlığını tıklayarak Yeni Başvuru bölümünü seçmelidir.</a:t>
            </a:r>
          </a:p>
        </p:txBody>
      </p:sp>
      <p:grpSp>
        <p:nvGrpSpPr>
          <p:cNvPr id="4" name="Group 5040">
            <a:extLst>
              <a:ext uri="{FF2B5EF4-FFF2-40B4-BE49-F238E27FC236}">
                <a16:creationId xmlns:a16="http://schemas.microsoft.com/office/drawing/2014/main" id="{A0624AA3-2FE0-4773-BCDB-471D13A4A4ED}"/>
              </a:ext>
            </a:extLst>
          </p:cNvPr>
          <p:cNvGrpSpPr/>
          <p:nvPr/>
        </p:nvGrpSpPr>
        <p:grpSpPr>
          <a:xfrm>
            <a:off x="-98350" y="1871868"/>
            <a:ext cx="10918750" cy="4735120"/>
            <a:chOff x="0" y="0"/>
            <a:chExt cx="8444484" cy="4154424"/>
          </a:xfrm>
        </p:grpSpPr>
        <p:pic>
          <p:nvPicPr>
            <p:cNvPr id="5" name="Picture 354">
              <a:extLst>
                <a:ext uri="{FF2B5EF4-FFF2-40B4-BE49-F238E27FC236}">
                  <a16:creationId xmlns:a16="http://schemas.microsoft.com/office/drawing/2014/main" id="{1B8039DC-59C2-4386-8D3F-FA5C915FB9A7}"/>
                </a:ext>
              </a:extLst>
            </p:cNvPr>
            <p:cNvPicPr/>
            <p:nvPr/>
          </p:nvPicPr>
          <p:blipFill>
            <a:blip r:embed="rId3"/>
            <a:stretch>
              <a:fillRect/>
            </a:stretch>
          </p:blipFill>
          <p:spPr>
            <a:xfrm>
              <a:off x="1059180" y="0"/>
              <a:ext cx="7385304" cy="4154424"/>
            </a:xfrm>
            <a:prstGeom prst="rect">
              <a:avLst/>
            </a:prstGeom>
          </p:spPr>
        </p:pic>
        <p:sp>
          <p:nvSpPr>
            <p:cNvPr id="6" name="Shape 358">
              <a:extLst>
                <a:ext uri="{FF2B5EF4-FFF2-40B4-BE49-F238E27FC236}">
                  <a16:creationId xmlns:a16="http://schemas.microsoft.com/office/drawing/2014/main" id="{F49E49B6-2CD1-4A44-9F46-6EFB8BC0B52A}"/>
                </a:ext>
              </a:extLst>
            </p:cNvPr>
            <p:cNvSpPr/>
            <p:nvPr/>
          </p:nvSpPr>
          <p:spPr>
            <a:xfrm>
              <a:off x="0" y="1159002"/>
              <a:ext cx="865378" cy="725424"/>
            </a:xfrm>
            <a:custGeom>
              <a:avLst/>
              <a:gdLst/>
              <a:ahLst/>
              <a:cxnLst/>
              <a:rect l="0" t="0" r="0" b="0"/>
              <a:pathLst>
                <a:path w="865378" h="725424">
                  <a:moveTo>
                    <a:pt x="527050" y="0"/>
                  </a:moveTo>
                  <a:lnTo>
                    <a:pt x="865378" y="54610"/>
                  </a:lnTo>
                  <a:lnTo>
                    <a:pt x="810133" y="392811"/>
                  </a:lnTo>
                  <a:lnTo>
                    <a:pt x="739394" y="294640"/>
                  </a:lnTo>
                  <a:lnTo>
                    <a:pt x="141478" y="725424"/>
                  </a:lnTo>
                  <a:lnTo>
                    <a:pt x="0" y="528955"/>
                  </a:lnTo>
                  <a:lnTo>
                    <a:pt x="597789" y="98171"/>
                  </a:lnTo>
                  <a:lnTo>
                    <a:pt x="52705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360">
              <a:extLst>
                <a:ext uri="{FF2B5EF4-FFF2-40B4-BE49-F238E27FC236}">
                  <a16:creationId xmlns:a16="http://schemas.microsoft.com/office/drawing/2014/main" id="{6651F16A-3617-45B8-9318-E5F59B19AA32}"/>
                </a:ext>
              </a:extLst>
            </p:cNvPr>
            <p:cNvSpPr/>
            <p:nvPr/>
          </p:nvSpPr>
          <p:spPr>
            <a:xfrm>
              <a:off x="0" y="1159002"/>
              <a:ext cx="865378" cy="725424"/>
            </a:xfrm>
            <a:custGeom>
              <a:avLst/>
              <a:gdLst/>
              <a:ahLst/>
              <a:cxnLst/>
              <a:rect l="0" t="0" r="0" b="0"/>
              <a:pathLst>
                <a:path w="865378" h="725424">
                  <a:moveTo>
                    <a:pt x="0" y="528955"/>
                  </a:moveTo>
                  <a:lnTo>
                    <a:pt x="597789" y="98171"/>
                  </a:lnTo>
                  <a:lnTo>
                    <a:pt x="527050" y="0"/>
                  </a:lnTo>
                  <a:lnTo>
                    <a:pt x="865378" y="54610"/>
                  </a:lnTo>
                  <a:lnTo>
                    <a:pt x="810133" y="392811"/>
                  </a:lnTo>
                  <a:lnTo>
                    <a:pt x="739394" y="294640"/>
                  </a:lnTo>
                  <a:lnTo>
                    <a:pt x="141478" y="725424"/>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80275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73B926-F2E4-4930-A67F-9BAEE1BB6FE3}"/>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8841670D-8B14-444E-B493-B1DA08449D22}"/>
              </a:ext>
            </a:extLst>
          </p:cNvPr>
          <p:cNvSpPr>
            <a:spLocks noGrp="1"/>
          </p:cNvSpPr>
          <p:nvPr>
            <p:ph idx="1"/>
          </p:nvPr>
        </p:nvSpPr>
        <p:spPr>
          <a:xfrm>
            <a:off x="838200" y="1108448"/>
            <a:ext cx="10515600" cy="4351338"/>
          </a:xfrm>
        </p:spPr>
        <p:txBody>
          <a:bodyPr>
            <a:normAutofit/>
          </a:bodyPr>
          <a:lstStyle/>
          <a:p>
            <a:r>
              <a:rPr lang="tr-TR" sz="1400" b="1" dirty="0">
                <a:latin typeface="Times New Roman" panose="02020603050405020304" pitchFamily="18" charset="0"/>
                <a:cs typeface="Times New Roman" panose="02020603050405020304" pitchFamily="18" charset="0"/>
              </a:rPr>
              <a:t>Kitap Başvurusu</a:t>
            </a:r>
          </a:p>
          <a:p>
            <a:r>
              <a:rPr lang="tr-TR" sz="1400" dirty="0">
                <a:latin typeface="Times New Roman" panose="02020603050405020304" pitchFamily="18" charset="0"/>
                <a:cs typeface="Times New Roman" panose="02020603050405020304" pitchFamily="18" charset="0"/>
              </a:rPr>
              <a:t>Sisteme ilk defa giren yayıncıların kayıtlı verilerinde değişiklik ve eksiklik var ise ISBN Ajansı ile bağlantı kurularak verilerin güncellenmesi gerekmektedir. Bilgiler tam ve doğru ise </a:t>
            </a:r>
            <a:r>
              <a:rPr lang="tr-TR" sz="1400" dirty="0">
                <a:solidFill>
                  <a:srgbClr val="FF0000"/>
                </a:solidFill>
                <a:latin typeface="Times New Roman" panose="02020603050405020304" pitchFamily="18" charset="0"/>
                <a:cs typeface="Times New Roman" panose="02020603050405020304" pitchFamily="18" charset="0"/>
              </a:rPr>
              <a:t>Kaydet </a:t>
            </a:r>
            <a:r>
              <a:rPr lang="tr-TR" sz="1400" dirty="0">
                <a:latin typeface="Times New Roman" panose="02020603050405020304" pitchFamily="18" charset="0"/>
                <a:cs typeface="Times New Roman" panose="02020603050405020304" pitchFamily="18" charset="0"/>
              </a:rPr>
              <a:t>seçilerek işlem tamamlanmalıdır. </a:t>
            </a:r>
          </a:p>
          <a:p>
            <a:endParaRPr lang="tr-TR" sz="1400" dirty="0">
              <a:latin typeface="Times New Roman" panose="02020603050405020304" pitchFamily="18" charset="0"/>
              <a:cs typeface="Times New Roman" panose="02020603050405020304" pitchFamily="18" charset="0"/>
            </a:endParaRPr>
          </a:p>
        </p:txBody>
      </p:sp>
      <p:grpSp>
        <p:nvGrpSpPr>
          <p:cNvPr id="4" name="Group 5631">
            <a:extLst>
              <a:ext uri="{FF2B5EF4-FFF2-40B4-BE49-F238E27FC236}">
                <a16:creationId xmlns:a16="http://schemas.microsoft.com/office/drawing/2014/main" id="{D62B1F37-66F1-43C9-8A0F-E19E14EC6B68}"/>
              </a:ext>
            </a:extLst>
          </p:cNvPr>
          <p:cNvGrpSpPr/>
          <p:nvPr/>
        </p:nvGrpSpPr>
        <p:grpSpPr>
          <a:xfrm>
            <a:off x="838200" y="1924275"/>
            <a:ext cx="10328182" cy="4655820"/>
            <a:chOff x="0" y="0"/>
            <a:chExt cx="7191757" cy="4046220"/>
          </a:xfrm>
        </p:grpSpPr>
        <p:pic>
          <p:nvPicPr>
            <p:cNvPr id="5" name="Picture 377">
              <a:extLst>
                <a:ext uri="{FF2B5EF4-FFF2-40B4-BE49-F238E27FC236}">
                  <a16:creationId xmlns:a16="http://schemas.microsoft.com/office/drawing/2014/main" id="{AE3792A2-9319-450F-9927-B3490D68FC8D}"/>
                </a:ext>
              </a:extLst>
            </p:cNvPr>
            <p:cNvPicPr/>
            <p:nvPr/>
          </p:nvPicPr>
          <p:blipFill>
            <a:blip r:embed="rId3"/>
            <a:stretch>
              <a:fillRect/>
            </a:stretch>
          </p:blipFill>
          <p:spPr>
            <a:xfrm>
              <a:off x="0" y="0"/>
              <a:ext cx="7191757" cy="4046220"/>
            </a:xfrm>
            <a:prstGeom prst="rect">
              <a:avLst/>
            </a:prstGeom>
          </p:spPr>
        </p:pic>
        <p:sp>
          <p:nvSpPr>
            <p:cNvPr id="6" name="Shape 379">
              <a:extLst>
                <a:ext uri="{FF2B5EF4-FFF2-40B4-BE49-F238E27FC236}">
                  <a16:creationId xmlns:a16="http://schemas.microsoft.com/office/drawing/2014/main" id="{031513AF-04A1-42BA-8A26-350B21C9AB76}"/>
                </a:ext>
              </a:extLst>
            </p:cNvPr>
            <p:cNvSpPr/>
            <p:nvPr/>
          </p:nvSpPr>
          <p:spPr>
            <a:xfrm>
              <a:off x="1014222" y="3064002"/>
              <a:ext cx="865378" cy="725399"/>
            </a:xfrm>
            <a:custGeom>
              <a:avLst/>
              <a:gdLst/>
              <a:ahLst/>
              <a:cxnLst/>
              <a:rect l="0" t="0" r="0" b="0"/>
              <a:pathLst>
                <a:path w="865378" h="725399">
                  <a:moveTo>
                    <a:pt x="527050" y="0"/>
                  </a:moveTo>
                  <a:lnTo>
                    <a:pt x="865378" y="54610"/>
                  </a:lnTo>
                  <a:lnTo>
                    <a:pt x="810133" y="392849"/>
                  </a:lnTo>
                  <a:lnTo>
                    <a:pt x="739394" y="294640"/>
                  </a:lnTo>
                  <a:lnTo>
                    <a:pt x="141478" y="725399"/>
                  </a:lnTo>
                  <a:lnTo>
                    <a:pt x="0" y="528981"/>
                  </a:lnTo>
                  <a:lnTo>
                    <a:pt x="597789" y="98171"/>
                  </a:lnTo>
                  <a:lnTo>
                    <a:pt x="52705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381">
              <a:extLst>
                <a:ext uri="{FF2B5EF4-FFF2-40B4-BE49-F238E27FC236}">
                  <a16:creationId xmlns:a16="http://schemas.microsoft.com/office/drawing/2014/main" id="{997272CD-89A6-4BDA-B2CC-1235BE38A182}"/>
                </a:ext>
              </a:extLst>
            </p:cNvPr>
            <p:cNvSpPr/>
            <p:nvPr/>
          </p:nvSpPr>
          <p:spPr>
            <a:xfrm>
              <a:off x="1014222" y="3064002"/>
              <a:ext cx="865378" cy="725399"/>
            </a:xfrm>
            <a:custGeom>
              <a:avLst/>
              <a:gdLst/>
              <a:ahLst/>
              <a:cxnLst/>
              <a:rect l="0" t="0" r="0" b="0"/>
              <a:pathLst>
                <a:path w="865378" h="725399">
                  <a:moveTo>
                    <a:pt x="0" y="528981"/>
                  </a:moveTo>
                  <a:lnTo>
                    <a:pt x="597789" y="98171"/>
                  </a:lnTo>
                  <a:lnTo>
                    <a:pt x="527050" y="0"/>
                  </a:lnTo>
                  <a:lnTo>
                    <a:pt x="865378" y="54610"/>
                  </a:lnTo>
                  <a:lnTo>
                    <a:pt x="810133" y="392849"/>
                  </a:lnTo>
                  <a:lnTo>
                    <a:pt x="739394" y="294640"/>
                  </a:lnTo>
                  <a:lnTo>
                    <a:pt x="141478" y="725399"/>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61163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198EFA-9A12-41BE-A42C-560C1D10572D}"/>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C0A5522D-4CF7-4E2D-8D90-28FC7BE1B85D}"/>
              </a:ext>
            </a:extLst>
          </p:cNvPr>
          <p:cNvSpPr>
            <a:spLocks noGrp="1"/>
          </p:cNvSpPr>
          <p:nvPr>
            <p:ph idx="1"/>
          </p:nvPr>
        </p:nvSpPr>
        <p:spPr>
          <a:xfrm>
            <a:off x="838200" y="1126378"/>
            <a:ext cx="10515600" cy="4351338"/>
          </a:xfrm>
        </p:spPr>
        <p:txBody>
          <a:bodyPr/>
          <a:lstStyle/>
          <a:p>
            <a:r>
              <a:rPr lang="tr-TR" sz="1400" dirty="0">
                <a:latin typeface="Times New Roman" panose="02020603050405020304" pitchFamily="18" charset="0"/>
                <a:cs typeface="Times New Roman" panose="02020603050405020304" pitchFamily="18" charset="0"/>
              </a:rPr>
              <a:t>Banka bilgileri kontrol edilmelidir.</a:t>
            </a:r>
          </a:p>
          <a:p>
            <a:endParaRPr lang="tr-TR" dirty="0"/>
          </a:p>
        </p:txBody>
      </p:sp>
      <p:grpSp>
        <p:nvGrpSpPr>
          <p:cNvPr id="4" name="Group 5740">
            <a:extLst>
              <a:ext uri="{FF2B5EF4-FFF2-40B4-BE49-F238E27FC236}">
                <a16:creationId xmlns:a16="http://schemas.microsoft.com/office/drawing/2014/main" id="{A7F77B90-538C-4D89-9C0B-132BDDB1042F}"/>
              </a:ext>
            </a:extLst>
          </p:cNvPr>
          <p:cNvGrpSpPr/>
          <p:nvPr/>
        </p:nvGrpSpPr>
        <p:grpSpPr>
          <a:xfrm>
            <a:off x="911094" y="1610285"/>
            <a:ext cx="10088600" cy="4882589"/>
            <a:chOff x="0" y="0"/>
            <a:chExt cx="7519416" cy="4229101"/>
          </a:xfrm>
        </p:grpSpPr>
        <p:pic>
          <p:nvPicPr>
            <p:cNvPr id="5" name="Picture 402">
              <a:extLst>
                <a:ext uri="{FF2B5EF4-FFF2-40B4-BE49-F238E27FC236}">
                  <a16:creationId xmlns:a16="http://schemas.microsoft.com/office/drawing/2014/main" id="{56940D7A-54FF-48F0-9601-E7E6F2AA85F7}"/>
                </a:ext>
              </a:extLst>
            </p:cNvPr>
            <p:cNvPicPr/>
            <p:nvPr/>
          </p:nvPicPr>
          <p:blipFill>
            <a:blip r:embed="rId2"/>
            <a:stretch>
              <a:fillRect/>
            </a:stretch>
          </p:blipFill>
          <p:spPr>
            <a:xfrm>
              <a:off x="0" y="0"/>
              <a:ext cx="7519416" cy="4229101"/>
            </a:xfrm>
            <a:prstGeom prst="rect">
              <a:avLst/>
            </a:prstGeom>
          </p:spPr>
        </p:pic>
        <p:sp>
          <p:nvSpPr>
            <p:cNvPr id="6" name="Shape 409">
              <a:extLst>
                <a:ext uri="{FF2B5EF4-FFF2-40B4-BE49-F238E27FC236}">
                  <a16:creationId xmlns:a16="http://schemas.microsoft.com/office/drawing/2014/main" id="{6BB52A10-374E-45C6-9A8B-A598DF90025E}"/>
                </a:ext>
              </a:extLst>
            </p:cNvPr>
            <p:cNvSpPr/>
            <p:nvPr/>
          </p:nvSpPr>
          <p:spPr>
            <a:xfrm>
              <a:off x="5692013" y="672211"/>
              <a:ext cx="865377" cy="725424"/>
            </a:xfrm>
            <a:custGeom>
              <a:avLst/>
              <a:gdLst/>
              <a:ahLst/>
              <a:cxnLst/>
              <a:rect l="0" t="0" r="0" b="0"/>
              <a:pathLst>
                <a:path w="865377" h="725424">
                  <a:moveTo>
                    <a:pt x="527050" y="0"/>
                  </a:moveTo>
                  <a:lnTo>
                    <a:pt x="865377" y="54610"/>
                  </a:lnTo>
                  <a:lnTo>
                    <a:pt x="810133" y="392811"/>
                  </a:lnTo>
                  <a:lnTo>
                    <a:pt x="739394" y="294640"/>
                  </a:lnTo>
                  <a:lnTo>
                    <a:pt x="141477" y="725424"/>
                  </a:lnTo>
                  <a:lnTo>
                    <a:pt x="0" y="528955"/>
                  </a:lnTo>
                  <a:lnTo>
                    <a:pt x="597789" y="98171"/>
                  </a:lnTo>
                  <a:lnTo>
                    <a:pt x="52705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411">
              <a:extLst>
                <a:ext uri="{FF2B5EF4-FFF2-40B4-BE49-F238E27FC236}">
                  <a16:creationId xmlns:a16="http://schemas.microsoft.com/office/drawing/2014/main" id="{1AEA64B1-6CFB-45CF-AC22-C4C6B5991CAC}"/>
                </a:ext>
              </a:extLst>
            </p:cNvPr>
            <p:cNvSpPr/>
            <p:nvPr/>
          </p:nvSpPr>
          <p:spPr>
            <a:xfrm>
              <a:off x="5692013" y="672211"/>
              <a:ext cx="865377" cy="725424"/>
            </a:xfrm>
            <a:custGeom>
              <a:avLst/>
              <a:gdLst/>
              <a:ahLst/>
              <a:cxnLst/>
              <a:rect l="0" t="0" r="0" b="0"/>
              <a:pathLst>
                <a:path w="865377" h="725424">
                  <a:moveTo>
                    <a:pt x="0" y="528955"/>
                  </a:moveTo>
                  <a:lnTo>
                    <a:pt x="597789" y="98171"/>
                  </a:lnTo>
                  <a:lnTo>
                    <a:pt x="527050" y="0"/>
                  </a:lnTo>
                  <a:lnTo>
                    <a:pt x="865377" y="54610"/>
                  </a:lnTo>
                  <a:lnTo>
                    <a:pt x="810133" y="392811"/>
                  </a:lnTo>
                  <a:lnTo>
                    <a:pt x="739394" y="294640"/>
                  </a:lnTo>
                  <a:lnTo>
                    <a:pt x="141477" y="725424"/>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76507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571465-18CB-4762-9385-8D7A11393502}"/>
              </a:ext>
            </a:extLst>
          </p:cNvPr>
          <p:cNvSpPr>
            <a:spLocks noGrp="1"/>
          </p:cNvSpPr>
          <p:nvPr>
            <p:ph type="title"/>
          </p:nvPr>
        </p:nvSpPr>
        <p:spPr>
          <a:xfrm>
            <a:off x="587189" y="158937"/>
            <a:ext cx="10515600" cy="1325563"/>
          </a:xfrm>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23A783E1-1D83-44C0-9619-40E09D2974C5}"/>
              </a:ext>
            </a:extLst>
          </p:cNvPr>
          <p:cNvSpPr>
            <a:spLocks noGrp="1"/>
          </p:cNvSpPr>
          <p:nvPr>
            <p:ph idx="1"/>
          </p:nvPr>
        </p:nvSpPr>
        <p:spPr>
          <a:xfrm>
            <a:off x="587189" y="821718"/>
            <a:ext cx="10515600" cy="4351338"/>
          </a:xfrm>
        </p:spPr>
        <p:txBody>
          <a:bodyPr/>
          <a:lstStyle/>
          <a:p>
            <a:r>
              <a:rPr lang="tr-TR" sz="1400" dirty="0">
                <a:latin typeface="Times New Roman" panose="02020603050405020304" pitchFamily="18" charset="0"/>
                <a:cs typeface="Times New Roman" panose="02020603050405020304" pitchFamily="18" charset="0"/>
              </a:rPr>
              <a:t>Banka bilgilerini doldurmak için </a:t>
            </a:r>
            <a:r>
              <a:rPr lang="tr-TR" sz="1400" dirty="0">
                <a:solidFill>
                  <a:srgbClr val="FF0000"/>
                </a:solidFill>
                <a:latin typeface="Times New Roman" panose="02020603050405020304" pitchFamily="18" charset="0"/>
                <a:cs typeface="Times New Roman" panose="02020603050405020304" pitchFamily="18" charset="0"/>
              </a:rPr>
              <a:t>Banka Bilgilerini Düzenle </a:t>
            </a:r>
            <a:r>
              <a:rPr lang="tr-TR" sz="1400" dirty="0">
                <a:latin typeface="Times New Roman" panose="02020603050405020304" pitchFamily="18" charset="0"/>
                <a:cs typeface="Times New Roman" panose="02020603050405020304" pitchFamily="18" charset="0"/>
              </a:rPr>
              <a:t>alanı seçilmelidir.</a:t>
            </a:r>
          </a:p>
          <a:p>
            <a:endParaRPr lang="tr-TR" dirty="0"/>
          </a:p>
        </p:txBody>
      </p:sp>
      <p:grpSp>
        <p:nvGrpSpPr>
          <p:cNvPr id="4" name="Group 5661">
            <a:extLst>
              <a:ext uri="{FF2B5EF4-FFF2-40B4-BE49-F238E27FC236}">
                <a16:creationId xmlns:a16="http://schemas.microsoft.com/office/drawing/2014/main" id="{AB3A4D6D-EB42-4049-AF90-4454DBB3BD4A}"/>
              </a:ext>
            </a:extLst>
          </p:cNvPr>
          <p:cNvGrpSpPr/>
          <p:nvPr/>
        </p:nvGrpSpPr>
        <p:grpSpPr>
          <a:xfrm>
            <a:off x="587189" y="1229453"/>
            <a:ext cx="10127147" cy="5144453"/>
            <a:chOff x="0" y="0"/>
            <a:chExt cx="7793736" cy="4384548"/>
          </a:xfrm>
        </p:grpSpPr>
        <p:pic>
          <p:nvPicPr>
            <p:cNvPr id="5" name="Picture 432">
              <a:extLst>
                <a:ext uri="{FF2B5EF4-FFF2-40B4-BE49-F238E27FC236}">
                  <a16:creationId xmlns:a16="http://schemas.microsoft.com/office/drawing/2014/main" id="{AF0C5D81-0473-4E64-8FD3-0E8937102237}"/>
                </a:ext>
              </a:extLst>
            </p:cNvPr>
            <p:cNvPicPr/>
            <p:nvPr/>
          </p:nvPicPr>
          <p:blipFill>
            <a:blip r:embed="rId2"/>
            <a:stretch>
              <a:fillRect/>
            </a:stretch>
          </p:blipFill>
          <p:spPr>
            <a:xfrm>
              <a:off x="0" y="0"/>
              <a:ext cx="7793736" cy="4384548"/>
            </a:xfrm>
            <a:prstGeom prst="rect">
              <a:avLst/>
            </a:prstGeom>
          </p:spPr>
        </p:pic>
        <p:sp>
          <p:nvSpPr>
            <p:cNvPr id="6" name="Shape 435">
              <a:extLst>
                <a:ext uri="{FF2B5EF4-FFF2-40B4-BE49-F238E27FC236}">
                  <a16:creationId xmlns:a16="http://schemas.microsoft.com/office/drawing/2014/main" id="{EF2063EA-3BE3-4B14-AB10-81ACD849274B}"/>
                </a:ext>
              </a:extLst>
            </p:cNvPr>
            <p:cNvSpPr/>
            <p:nvPr/>
          </p:nvSpPr>
          <p:spPr>
            <a:xfrm>
              <a:off x="6065394" y="1315339"/>
              <a:ext cx="865377" cy="725424"/>
            </a:xfrm>
            <a:custGeom>
              <a:avLst/>
              <a:gdLst/>
              <a:ahLst/>
              <a:cxnLst/>
              <a:rect l="0" t="0" r="0" b="0"/>
              <a:pathLst>
                <a:path w="865377" h="725424">
                  <a:moveTo>
                    <a:pt x="527050" y="0"/>
                  </a:moveTo>
                  <a:lnTo>
                    <a:pt x="865377" y="54610"/>
                  </a:lnTo>
                  <a:lnTo>
                    <a:pt x="810133" y="392811"/>
                  </a:lnTo>
                  <a:lnTo>
                    <a:pt x="739394" y="294640"/>
                  </a:lnTo>
                  <a:lnTo>
                    <a:pt x="141477" y="725424"/>
                  </a:lnTo>
                  <a:lnTo>
                    <a:pt x="0" y="528955"/>
                  </a:lnTo>
                  <a:lnTo>
                    <a:pt x="597789" y="98171"/>
                  </a:lnTo>
                  <a:lnTo>
                    <a:pt x="52705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437">
              <a:extLst>
                <a:ext uri="{FF2B5EF4-FFF2-40B4-BE49-F238E27FC236}">
                  <a16:creationId xmlns:a16="http://schemas.microsoft.com/office/drawing/2014/main" id="{67A32FC6-A306-47FE-836C-3FE8C4B69A02}"/>
                </a:ext>
              </a:extLst>
            </p:cNvPr>
            <p:cNvSpPr/>
            <p:nvPr/>
          </p:nvSpPr>
          <p:spPr>
            <a:xfrm>
              <a:off x="6065394" y="1315339"/>
              <a:ext cx="865377" cy="725424"/>
            </a:xfrm>
            <a:custGeom>
              <a:avLst/>
              <a:gdLst/>
              <a:ahLst/>
              <a:cxnLst/>
              <a:rect l="0" t="0" r="0" b="0"/>
              <a:pathLst>
                <a:path w="865377" h="725424">
                  <a:moveTo>
                    <a:pt x="0" y="528955"/>
                  </a:moveTo>
                  <a:lnTo>
                    <a:pt x="597789" y="98171"/>
                  </a:lnTo>
                  <a:lnTo>
                    <a:pt x="527050" y="0"/>
                  </a:lnTo>
                  <a:lnTo>
                    <a:pt x="865377" y="54610"/>
                  </a:lnTo>
                  <a:lnTo>
                    <a:pt x="810133" y="392811"/>
                  </a:lnTo>
                  <a:lnTo>
                    <a:pt x="739394" y="294640"/>
                  </a:lnTo>
                  <a:lnTo>
                    <a:pt x="141477" y="725424"/>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89421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60C003-0BC7-42D6-8397-FF545D87F2F1}"/>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53E6976F-BEC9-4F91-9F99-F3CD26B85C8C}"/>
              </a:ext>
            </a:extLst>
          </p:cNvPr>
          <p:cNvSpPr>
            <a:spLocks noGrp="1"/>
          </p:cNvSpPr>
          <p:nvPr>
            <p:ph idx="1"/>
          </p:nvPr>
        </p:nvSpPr>
        <p:spPr>
          <a:xfrm>
            <a:off x="775447" y="1027906"/>
            <a:ext cx="10515600" cy="4351338"/>
          </a:xfrm>
        </p:spPr>
        <p:txBody>
          <a:bodyPr>
            <a:normAutofit/>
          </a:bodyPr>
          <a:lstStyle/>
          <a:p>
            <a:r>
              <a:rPr lang="tr-TR" sz="1400" dirty="0">
                <a:solidFill>
                  <a:srgbClr val="FF0000"/>
                </a:solidFill>
                <a:latin typeface="Times New Roman" panose="02020603050405020304" pitchFamily="18" charset="0"/>
                <a:cs typeface="Times New Roman" panose="02020603050405020304" pitchFamily="18" charset="0"/>
              </a:rPr>
              <a:t>Bekleyen Başvurunuz Var! </a:t>
            </a:r>
            <a:r>
              <a:rPr lang="tr-TR" sz="1400" dirty="0">
                <a:latin typeface="Times New Roman" panose="02020603050405020304" pitchFamily="18" charset="0"/>
                <a:cs typeface="Times New Roman" panose="02020603050405020304" pitchFamily="18" charset="0"/>
              </a:rPr>
              <a:t>uyarısı daha önce açılmış ancak henüz tamamlanmamış bir başvuru olduğunu gösterir. Okla gösterilmiş alandan </a:t>
            </a:r>
            <a:r>
              <a:rPr lang="tr-TR" sz="1400" dirty="0">
                <a:solidFill>
                  <a:srgbClr val="FF0000"/>
                </a:solidFill>
                <a:latin typeface="Times New Roman" panose="02020603050405020304" pitchFamily="18" charset="0"/>
                <a:cs typeface="Times New Roman" panose="02020603050405020304" pitchFamily="18" charset="0"/>
              </a:rPr>
              <a:t>«Düzenle» </a:t>
            </a:r>
            <a:r>
              <a:rPr lang="tr-TR" sz="1400" dirty="0">
                <a:latin typeface="Times New Roman" panose="02020603050405020304" pitchFamily="18" charset="0"/>
                <a:cs typeface="Times New Roman" panose="02020603050405020304" pitchFamily="18" charset="0"/>
              </a:rPr>
              <a:t>işlemi seçilerek başvuru işlemine devam edilebilir. </a:t>
            </a:r>
            <a:r>
              <a:rPr lang="tr-TR" sz="1400" dirty="0">
                <a:solidFill>
                  <a:srgbClr val="FF0000"/>
                </a:solidFill>
                <a:latin typeface="Times New Roman" panose="02020603050405020304" pitchFamily="18" charset="0"/>
                <a:cs typeface="Times New Roman" panose="02020603050405020304" pitchFamily="18" charset="0"/>
              </a:rPr>
              <a:t>«Sil» </a:t>
            </a:r>
            <a:r>
              <a:rPr lang="tr-TR" sz="1400" dirty="0">
                <a:latin typeface="Times New Roman" panose="02020603050405020304" pitchFamily="18" charset="0"/>
                <a:cs typeface="Times New Roman" panose="02020603050405020304" pitchFamily="18" charset="0"/>
              </a:rPr>
              <a:t>işlemi ile bekleyen başvuru iptal edilebilir. Aktif bir başvuru var iken yeni başvuru açılamaz. </a:t>
            </a:r>
          </a:p>
          <a:p>
            <a:endParaRPr lang="tr-TR" sz="1400" dirty="0">
              <a:latin typeface="Times New Roman" panose="02020603050405020304" pitchFamily="18" charset="0"/>
              <a:cs typeface="Times New Roman" panose="02020603050405020304" pitchFamily="18" charset="0"/>
            </a:endParaRPr>
          </a:p>
        </p:txBody>
      </p:sp>
      <p:grpSp>
        <p:nvGrpSpPr>
          <p:cNvPr id="4" name="Group 5614">
            <a:extLst>
              <a:ext uri="{FF2B5EF4-FFF2-40B4-BE49-F238E27FC236}">
                <a16:creationId xmlns:a16="http://schemas.microsoft.com/office/drawing/2014/main" id="{878BDCBE-F0D3-49C4-9E06-B535166821EC}"/>
              </a:ext>
            </a:extLst>
          </p:cNvPr>
          <p:cNvGrpSpPr/>
          <p:nvPr/>
        </p:nvGrpSpPr>
        <p:grpSpPr>
          <a:xfrm>
            <a:off x="377675" y="1858159"/>
            <a:ext cx="10976125" cy="4634715"/>
            <a:chOff x="0" y="0"/>
            <a:chExt cx="8048625" cy="4091940"/>
          </a:xfrm>
        </p:grpSpPr>
        <p:pic>
          <p:nvPicPr>
            <p:cNvPr id="5" name="Picture 465">
              <a:extLst>
                <a:ext uri="{FF2B5EF4-FFF2-40B4-BE49-F238E27FC236}">
                  <a16:creationId xmlns:a16="http://schemas.microsoft.com/office/drawing/2014/main" id="{3E875BEC-9A4A-4E12-9893-104BC661F96F}"/>
                </a:ext>
              </a:extLst>
            </p:cNvPr>
            <p:cNvPicPr/>
            <p:nvPr/>
          </p:nvPicPr>
          <p:blipFill>
            <a:blip r:embed="rId2"/>
            <a:stretch>
              <a:fillRect/>
            </a:stretch>
          </p:blipFill>
          <p:spPr>
            <a:xfrm>
              <a:off x="571881" y="0"/>
              <a:ext cx="7476744" cy="4091940"/>
            </a:xfrm>
            <a:prstGeom prst="rect">
              <a:avLst/>
            </a:prstGeom>
          </p:spPr>
        </p:pic>
        <p:sp>
          <p:nvSpPr>
            <p:cNvPr id="6" name="Shape 467">
              <a:extLst>
                <a:ext uri="{FF2B5EF4-FFF2-40B4-BE49-F238E27FC236}">
                  <a16:creationId xmlns:a16="http://schemas.microsoft.com/office/drawing/2014/main" id="{DAB0817E-C599-45E4-9452-BF30DB839220}"/>
                </a:ext>
              </a:extLst>
            </p:cNvPr>
            <p:cNvSpPr/>
            <p:nvPr/>
          </p:nvSpPr>
          <p:spPr>
            <a:xfrm>
              <a:off x="0" y="1303274"/>
              <a:ext cx="865505" cy="725297"/>
            </a:xfrm>
            <a:custGeom>
              <a:avLst/>
              <a:gdLst/>
              <a:ahLst/>
              <a:cxnLst/>
              <a:rect l="0" t="0" r="0" b="0"/>
              <a:pathLst>
                <a:path w="865505" h="725297">
                  <a:moveTo>
                    <a:pt x="527177" y="0"/>
                  </a:moveTo>
                  <a:lnTo>
                    <a:pt x="865505" y="54610"/>
                  </a:lnTo>
                  <a:lnTo>
                    <a:pt x="810133" y="392811"/>
                  </a:lnTo>
                  <a:lnTo>
                    <a:pt x="739394" y="294640"/>
                  </a:lnTo>
                  <a:lnTo>
                    <a:pt x="141605" y="725297"/>
                  </a:lnTo>
                  <a:lnTo>
                    <a:pt x="0" y="528955"/>
                  </a:lnTo>
                  <a:lnTo>
                    <a:pt x="597916" y="98171"/>
                  </a:lnTo>
                  <a:lnTo>
                    <a:pt x="52717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469">
              <a:extLst>
                <a:ext uri="{FF2B5EF4-FFF2-40B4-BE49-F238E27FC236}">
                  <a16:creationId xmlns:a16="http://schemas.microsoft.com/office/drawing/2014/main" id="{2336C6E5-7887-468B-845C-15AD65BFA535}"/>
                </a:ext>
              </a:extLst>
            </p:cNvPr>
            <p:cNvSpPr/>
            <p:nvPr/>
          </p:nvSpPr>
          <p:spPr>
            <a:xfrm>
              <a:off x="0" y="1303274"/>
              <a:ext cx="865505" cy="725297"/>
            </a:xfrm>
            <a:custGeom>
              <a:avLst/>
              <a:gdLst/>
              <a:ahLst/>
              <a:cxnLst/>
              <a:rect l="0" t="0" r="0" b="0"/>
              <a:pathLst>
                <a:path w="865505" h="725297">
                  <a:moveTo>
                    <a:pt x="0" y="528955"/>
                  </a:moveTo>
                  <a:lnTo>
                    <a:pt x="597916" y="98171"/>
                  </a:lnTo>
                  <a:lnTo>
                    <a:pt x="527177" y="0"/>
                  </a:lnTo>
                  <a:lnTo>
                    <a:pt x="865505" y="54610"/>
                  </a:lnTo>
                  <a:lnTo>
                    <a:pt x="810133" y="392811"/>
                  </a:lnTo>
                  <a:lnTo>
                    <a:pt x="739394" y="294640"/>
                  </a:lnTo>
                  <a:lnTo>
                    <a:pt x="141605" y="725297"/>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8" name="Shape 471">
              <a:extLst>
                <a:ext uri="{FF2B5EF4-FFF2-40B4-BE49-F238E27FC236}">
                  <a16:creationId xmlns:a16="http://schemas.microsoft.com/office/drawing/2014/main" id="{F13865DF-5F7A-4DB7-823C-6F5CF8C2430C}"/>
                </a:ext>
              </a:extLst>
            </p:cNvPr>
            <p:cNvSpPr/>
            <p:nvPr/>
          </p:nvSpPr>
          <p:spPr>
            <a:xfrm>
              <a:off x="5361051" y="2384298"/>
              <a:ext cx="865377" cy="725399"/>
            </a:xfrm>
            <a:custGeom>
              <a:avLst/>
              <a:gdLst/>
              <a:ahLst/>
              <a:cxnLst/>
              <a:rect l="0" t="0" r="0" b="0"/>
              <a:pathLst>
                <a:path w="865377" h="725399">
                  <a:moveTo>
                    <a:pt x="527050" y="0"/>
                  </a:moveTo>
                  <a:lnTo>
                    <a:pt x="865377" y="54610"/>
                  </a:lnTo>
                  <a:lnTo>
                    <a:pt x="810133" y="392811"/>
                  </a:lnTo>
                  <a:lnTo>
                    <a:pt x="739394" y="294640"/>
                  </a:lnTo>
                  <a:lnTo>
                    <a:pt x="141477" y="725399"/>
                  </a:lnTo>
                  <a:lnTo>
                    <a:pt x="0" y="528955"/>
                  </a:lnTo>
                  <a:lnTo>
                    <a:pt x="597789" y="98171"/>
                  </a:lnTo>
                  <a:lnTo>
                    <a:pt x="52705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9" name="Shape 473">
              <a:extLst>
                <a:ext uri="{FF2B5EF4-FFF2-40B4-BE49-F238E27FC236}">
                  <a16:creationId xmlns:a16="http://schemas.microsoft.com/office/drawing/2014/main" id="{67E9CB2E-4E35-40B5-B48A-01579D6B0288}"/>
                </a:ext>
              </a:extLst>
            </p:cNvPr>
            <p:cNvSpPr/>
            <p:nvPr/>
          </p:nvSpPr>
          <p:spPr>
            <a:xfrm>
              <a:off x="5361051" y="2384298"/>
              <a:ext cx="865377" cy="725399"/>
            </a:xfrm>
            <a:custGeom>
              <a:avLst/>
              <a:gdLst/>
              <a:ahLst/>
              <a:cxnLst/>
              <a:rect l="0" t="0" r="0" b="0"/>
              <a:pathLst>
                <a:path w="865377" h="725399">
                  <a:moveTo>
                    <a:pt x="0" y="528955"/>
                  </a:moveTo>
                  <a:lnTo>
                    <a:pt x="597789" y="98171"/>
                  </a:lnTo>
                  <a:lnTo>
                    <a:pt x="527050" y="0"/>
                  </a:lnTo>
                  <a:lnTo>
                    <a:pt x="865377" y="54610"/>
                  </a:lnTo>
                  <a:lnTo>
                    <a:pt x="810133" y="392811"/>
                  </a:lnTo>
                  <a:lnTo>
                    <a:pt x="739394" y="294640"/>
                  </a:lnTo>
                  <a:lnTo>
                    <a:pt x="141477" y="725399"/>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10" name="Shape 478">
              <a:extLst>
                <a:ext uri="{FF2B5EF4-FFF2-40B4-BE49-F238E27FC236}">
                  <a16:creationId xmlns:a16="http://schemas.microsoft.com/office/drawing/2014/main" id="{DD6AD663-82C5-4398-99FB-2FDB71747A3E}"/>
                </a:ext>
              </a:extLst>
            </p:cNvPr>
            <p:cNvSpPr/>
            <p:nvPr/>
          </p:nvSpPr>
          <p:spPr>
            <a:xfrm>
              <a:off x="7282053" y="1645921"/>
              <a:ext cx="484632" cy="979932"/>
            </a:xfrm>
            <a:custGeom>
              <a:avLst/>
              <a:gdLst/>
              <a:ahLst/>
              <a:cxnLst/>
              <a:rect l="0" t="0" r="0" b="0"/>
              <a:pathLst>
                <a:path w="484632" h="979932">
                  <a:moveTo>
                    <a:pt x="242315" y="0"/>
                  </a:moveTo>
                  <a:lnTo>
                    <a:pt x="484632" y="242824"/>
                  </a:lnTo>
                  <a:lnTo>
                    <a:pt x="363474" y="242824"/>
                  </a:lnTo>
                  <a:lnTo>
                    <a:pt x="363474" y="979932"/>
                  </a:lnTo>
                  <a:lnTo>
                    <a:pt x="121158" y="979932"/>
                  </a:lnTo>
                  <a:lnTo>
                    <a:pt x="121158" y="242824"/>
                  </a:lnTo>
                  <a:lnTo>
                    <a:pt x="0" y="242824"/>
                  </a:lnTo>
                  <a:lnTo>
                    <a:pt x="242315"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11" name="Shape 480">
              <a:extLst>
                <a:ext uri="{FF2B5EF4-FFF2-40B4-BE49-F238E27FC236}">
                  <a16:creationId xmlns:a16="http://schemas.microsoft.com/office/drawing/2014/main" id="{BEE0BB47-7345-48DC-9E20-5DA553C8BB69}"/>
                </a:ext>
              </a:extLst>
            </p:cNvPr>
            <p:cNvSpPr/>
            <p:nvPr/>
          </p:nvSpPr>
          <p:spPr>
            <a:xfrm>
              <a:off x="7282053" y="1645921"/>
              <a:ext cx="484632" cy="979932"/>
            </a:xfrm>
            <a:custGeom>
              <a:avLst/>
              <a:gdLst/>
              <a:ahLst/>
              <a:cxnLst/>
              <a:rect l="0" t="0" r="0" b="0"/>
              <a:pathLst>
                <a:path w="484632" h="979932">
                  <a:moveTo>
                    <a:pt x="121158" y="979932"/>
                  </a:moveTo>
                  <a:lnTo>
                    <a:pt x="121158" y="242824"/>
                  </a:lnTo>
                  <a:lnTo>
                    <a:pt x="0" y="242824"/>
                  </a:lnTo>
                  <a:lnTo>
                    <a:pt x="242315" y="0"/>
                  </a:lnTo>
                  <a:lnTo>
                    <a:pt x="484632" y="242824"/>
                  </a:lnTo>
                  <a:lnTo>
                    <a:pt x="363474" y="242824"/>
                  </a:lnTo>
                  <a:lnTo>
                    <a:pt x="363474" y="979932"/>
                  </a:lnTo>
                  <a:close/>
                </a:path>
              </a:pathLst>
            </a:custGeom>
            <a:ln w="9144"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53557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BFA2934-3EE1-4C28-8B85-E0ED7F00B739}"/>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1979619B-FFF6-4CC4-97BA-4895FFFB9C47}"/>
              </a:ext>
            </a:extLst>
          </p:cNvPr>
          <p:cNvSpPr>
            <a:spLocks noGrp="1"/>
          </p:cNvSpPr>
          <p:nvPr>
            <p:ph idx="1"/>
          </p:nvPr>
        </p:nvSpPr>
        <p:spPr>
          <a:xfrm>
            <a:off x="838200" y="1117414"/>
            <a:ext cx="10515600" cy="4351338"/>
          </a:xfrm>
        </p:spPr>
        <p:txBody>
          <a:bodyPr/>
          <a:lstStyle/>
          <a:p>
            <a:r>
              <a:rPr lang="tr-TR" sz="1400" b="1" dirty="0">
                <a:latin typeface="Times New Roman" panose="02020603050405020304" pitchFamily="18" charset="0"/>
                <a:cs typeface="Times New Roman" panose="02020603050405020304" pitchFamily="18" charset="0"/>
              </a:rPr>
              <a:t>Kitap Başvurusu</a:t>
            </a:r>
          </a:p>
          <a:p>
            <a:r>
              <a:rPr lang="tr-TR" sz="1400" dirty="0">
                <a:latin typeface="Times New Roman" panose="02020603050405020304" pitchFamily="18" charset="0"/>
                <a:cs typeface="Times New Roman" panose="02020603050405020304" pitchFamily="18" charset="0"/>
              </a:rPr>
              <a:t>Seçiniz bölümüne tıklandığında ISBN alınmış olan yayınların ISBN, eser adı ve yayınlandığı yıl bilgileri görülür ve satın alma başvurusu yapılacak eser seçilir.</a:t>
            </a:r>
          </a:p>
          <a:p>
            <a:endParaRPr lang="tr-TR" dirty="0"/>
          </a:p>
        </p:txBody>
      </p:sp>
      <p:grpSp>
        <p:nvGrpSpPr>
          <p:cNvPr id="4" name="Group 5762">
            <a:extLst>
              <a:ext uri="{FF2B5EF4-FFF2-40B4-BE49-F238E27FC236}">
                <a16:creationId xmlns:a16="http://schemas.microsoft.com/office/drawing/2014/main" id="{33002EE2-5A4D-4D32-9FFA-5248596F17FD}"/>
              </a:ext>
            </a:extLst>
          </p:cNvPr>
          <p:cNvGrpSpPr/>
          <p:nvPr/>
        </p:nvGrpSpPr>
        <p:grpSpPr>
          <a:xfrm>
            <a:off x="963313" y="1995767"/>
            <a:ext cx="10215675" cy="4497107"/>
            <a:chOff x="0" y="0"/>
            <a:chExt cx="7450836" cy="3924300"/>
          </a:xfrm>
        </p:grpSpPr>
        <p:pic>
          <p:nvPicPr>
            <p:cNvPr id="5" name="Picture 501">
              <a:extLst>
                <a:ext uri="{FF2B5EF4-FFF2-40B4-BE49-F238E27FC236}">
                  <a16:creationId xmlns:a16="http://schemas.microsoft.com/office/drawing/2014/main" id="{C45DA195-43C3-4392-85C8-D03A6F797C1E}"/>
                </a:ext>
              </a:extLst>
            </p:cNvPr>
            <p:cNvPicPr/>
            <p:nvPr/>
          </p:nvPicPr>
          <p:blipFill>
            <a:blip r:embed="rId2"/>
            <a:stretch>
              <a:fillRect/>
            </a:stretch>
          </p:blipFill>
          <p:spPr>
            <a:xfrm>
              <a:off x="0" y="0"/>
              <a:ext cx="7450836" cy="3924300"/>
            </a:xfrm>
            <a:prstGeom prst="rect">
              <a:avLst/>
            </a:prstGeom>
          </p:spPr>
        </p:pic>
        <p:sp>
          <p:nvSpPr>
            <p:cNvPr id="6" name="Shape 503">
              <a:extLst>
                <a:ext uri="{FF2B5EF4-FFF2-40B4-BE49-F238E27FC236}">
                  <a16:creationId xmlns:a16="http://schemas.microsoft.com/office/drawing/2014/main" id="{8858C8BA-E4A1-4139-AB77-B65870F74148}"/>
                </a:ext>
              </a:extLst>
            </p:cNvPr>
            <p:cNvSpPr/>
            <p:nvPr/>
          </p:nvSpPr>
          <p:spPr>
            <a:xfrm>
              <a:off x="975360" y="1534287"/>
              <a:ext cx="1078357" cy="480822"/>
            </a:xfrm>
            <a:custGeom>
              <a:avLst/>
              <a:gdLst/>
              <a:ahLst/>
              <a:cxnLst/>
              <a:rect l="0" t="0" r="0" b="0"/>
              <a:pathLst>
                <a:path w="1078357" h="480822">
                  <a:moveTo>
                    <a:pt x="809244" y="0"/>
                  </a:moveTo>
                  <a:lnTo>
                    <a:pt x="1078357" y="212090"/>
                  </a:lnTo>
                  <a:lnTo>
                    <a:pt x="865759" y="480822"/>
                  </a:lnTo>
                  <a:lnTo>
                    <a:pt x="851662" y="360680"/>
                  </a:lnTo>
                  <a:lnTo>
                    <a:pt x="28321" y="457454"/>
                  </a:lnTo>
                  <a:lnTo>
                    <a:pt x="0" y="217043"/>
                  </a:lnTo>
                  <a:lnTo>
                    <a:pt x="823468" y="120142"/>
                  </a:lnTo>
                  <a:lnTo>
                    <a:pt x="809244"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505">
              <a:extLst>
                <a:ext uri="{FF2B5EF4-FFF2-40B4-BE49-F238E27FC236}">
                  <a16:creationId xmlns:a16="http://schemas.microsoft.com/office/drawing/2014/main" id="{8D78DA07-54D6-49D6-B2E3-437A1A7A1DE4}"/>
                </a:ext>
              </a:extLst>
            </p:cNvPr>
            <p:cNvSpPr/>
            <p:nvPr/>
          </p:nvSpPr>
          <p:spPr>
            <a:xfrm>
              <a:off x="975360" y="1534287"/>
              <a:ext cx="1078357" cy="480822"/>
            </a:xfrm>
            <a:custGeom>
              <a:avLst/>
              <a:gdLst/>
              <a:ahLst/>
              <a:cxnLst/>
              <a:rect l="0" t="0" r="0" b="0"/>
              <a:pathLst>
                <a:path w="1078357" h="480822">
                  <a:moveTo>
                    <a:pt x="0" y="217043"/>
                  </a:moveTo>
                  <a:lnTo>
                    <a:pt x="823468" y="120142"/>
                  </a:lnTo>
                  <a:lnTo>
                    <a:pt x="809244" y="0"/>
                  </a:lnTo>
                  <a:lnTo>
                    <a:pt x="1078357" y="212090"/>
                  </a:lnTo>
                  <a:lnTo>
                    <a:pt x="865759" y="480822"/>
                  </a:lnTo>
                  <a:lnTo>
                    <a:pt x="851662" y="360680"/>
                  </a:lnTo>
                  <a:lnTo>
                    <a:pt x="28321" y="457454"/>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34279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6ABE90-F3DA-4013-9B45-5CBE98187FB7}"/>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5B582480-254D-430E-8C99-A46E236939DD}"/>
              </a:ext>
            </a:extLst>
          </p:cNvPr>
          <p:cNvSpPr>
            <a:spLocks noGrp="1"/>
          </p:cNvSpPr>
          <p:nvPr>
            <p:ph idx="1"/>
          </p:nvPr>
        </p:nvSpPr>
        <p:spPr>
          <a:xfrm>
            <a:off x="771133" y="1117413"/>
            <a:ext cx="10515600" cy="4351338"/>
          </a:xfrm>
        </p:spPr>
        <p:txBody>
          <a:bodyPr/>
          <a:lstStyle/>
          <a:p>
            <a:r>
              <a:rPr lang="tr-TR" sz="1400" dirty="0">
                <a:latin typeface="Times New Roman" panose="02020603050405020304" pitchFamily="18" charset="0"/>
                <a:cs typeface="Times New Roman" panose="02020603050405020304" pitchFamily="18" charset="0"/>
              </a:rPr>
              <a:t>Seçiniz bölümüne tıklandığında ISBN alınmış olan yayınların ISBN, eser adı ve yayınlandığı yıl bilgileri görülür ve satın alma başvurusu yapılacak eser seçilir. </a:t>
            </a:r>
            <a:r>
              <a:rPr lang="tr-TR" sz="1400" dirty="0">
                <a:solidFill>
                  <a:srgbClr val="FF0000"/>
                </a:solidFill>
                <a:latin typeface="Times New Roman" panose="02020603050405020304" pitchFamily="18" charset="0"/>
                <a:cs typeface="Times New Roman" panose="02020603050405020304" pitchFamily="18" charset="0"/>
              </a:rPr>
              <a:t>Ekle </a:t>
            </a:r>
            <a:r>
              <a:rPr lang="tr-TR" sz="1400" dirty="0">
                <a:latin typeface="Times New Roman" panose="02020603050405020304" pitchFamily="18" charset="0"/>
                <a:cs typeface="Times New Roman" panose="02020603050405020304" pitchFamily="18" charset="0"/>
              </a:rPr>
              <a:t>butonuna basılır.</a:t>
            </a:r>
          </a:p>
          <a:p>
            <a:endParaRPr lang="tr-TR" dirty="0"/>
          </a:p>
        </p:txBody>
      </p:sp>
      <p:grpSp>
        <p:nvGrpSpPr>
          <p:cNvPr id="4" name="Group 5942">
            <a:extLst>
              <a:ext uri="{FF2B5EF4-FFF2-40B4-BE49-F238E27FC236}">
                <a16:creationId xmlns:a16="http://schemas.microsoft.com/office/drawing/2014/main" id="{4D713BFC-B863-43C8-9C29-DFE13D49D3BA}"/>
              </a:ext>
            </a:extLst>
          </p:cNvPr>
          <p:cNvGrpSpPr/>
          <p:nvPr/>
        </p:nvGrpSpPr>
        <p:grpSpPr>
          <a:xfrm>
            <a:off x="968020" y="1690687"/>
            <a:ext cx="10076498" cy="4802187"/>
            <a:chOff x="0" y="0"/>
            <a:chExt cx="7351776" cy="4133088"/>
          </a:xfrm>
        </p:grpSpPr>
        <p:pic>
          <p:nvPicPr>
            <p:cNvPr id="5" name="Picture 533">
              <a:extLst>
                <a:ext uri="{FF2B5EF4-FFF2-40B4-BE49-F238E27FC236}">
                  <a16:creationId xmlns:a16="http://schemas.microsoft.com/office/drawing/2014/main" id="{908E1496-8A5B-4794-A8F7-C5FB0A08CEDD}"/>
                </a:ext>
              </a:extLst>
            </p:cNvPr>
            <p:cNvPicPr/>
            <p:nvPr/>
          </p:nvPicPr>
          <p:blipFill>
            <a:blip r:embed="rId2"/>
            <a:stretch>
              <a:fillRect/>
            </a:stretch>
          </p:blipFill>
          <p:spPr>
            <a:xfrm>
              <a:off x="0" y="0"/>
              <a:ext cx="7351776" cy="4133088"/>
            </a:xfrm>
            <a:prstGeom prst="rect">
              <a:avLst/>
            </a:prstGeom>
          </p:spPr>
        </p:pic>
        <p:sp>
          <p:nvSpPr>
            <p:cNvPr id="6" name="Shape 6370">
              <a:extLst>
                <a:ext uri="{FF2B5EF4-FFF2-40B4-BE49-F238E27FC236}">
                  <a16:creationId xmlns:a16="http://schemas.microsoft.com/office/drawing/2014/main" id="{1723E7F3-4FFF-4F3D-9C1D-95F916159647}"/>
                </a:ext>
              </a:extLst>
            </p:cNvPr>
            <p:cNvSpPr/>
            <p:nvPr/>
          </p:nvSpPr>
          <p:spPr>
            <a:xfrm>
              <a:off x="1292352" y="1748028"/>
              <a:ext cx="1926336" cy="146304"/>
            </a:xfrm>
            <a:custGeom>
              <a:avLst/>
              <a:gdLst/>
              <a:ahLst/>
              <a:cxnLst/>
              <a:rect l="0" t="0" r="0" b="0"/>
              <a:pathLst>
                <a:path w="1926336" h="146304">
                  <a:moveTo>
                    <a:pt x="0" y="0"/>
                  </a:moveTo>
                  <a:lnTo>
                    <a:pt x="1926336" y="0"/>
                  </a:lnTo>
                  <a:lnTo>
                    <a:pt x="1926336" y="146304"/>
                  </a:lnTo>
                  <a:lnTo>
                    <a:pt x="0" y="146304"/>
                  </a:lnTo>
                  <a:lnTo>
                    <a:pt x="0" y="0"/>
                  </a:lnTo>
                </a:path>
              </a:pathLst>
            </a:custGeom>
            <a:ln w="0" cap="flat">
              <a:miter lim="127000"/>
            </a:ln>
          </p:spPr>
          <p:style>
            <a:lnRef idx="0">
              <a:srgbClr val="000000">
                <a:alpha val="0"/>
              </a:srgbClr>
            </a:lnRef>
            <a:fillRef idx="1">
              <a:srgbClr val="0070C0"/>
            </a:fillRef>
            <a:effectRef idx="0">
              <a:scrgbClr r="0" g="0" b="0"/>
            </a:effectRef>
            <a:fontRef idx="none"/>
          </p:style>
          <p:txBody>
            <a:bodyPr/>
            <a:lstStyle/>
            <a:p>
              <a:endParaRPr lang="tr-TR"/>
            </a:p>
          </p:txBody>
        </p:sp>
        <p:sp>
          <p:nvSpPr>
            <p:cNvPr id="7" name="Shape 539">
              <a:extLst>
                <a:ext uri="{FF2B5EF4-FFF2-40B4-BE49-F238E27FC236}">
                  <a16:creationId xmlns:a16="http://schemas.microsoft.com/office/drawing/2014/main" id="{D922B4F0-E058-48BE-81B8-07A24D95A359}"/>
                </a:ext>
              </a:extLst>
            </p:cNvPr>
            <p:cNvSpPr/>
            <p:nvPr/>
          </p:nvSpPr>
          <p:spPr>
            <a:xfrm>
              <a:off x="5597144" y="1513078"/>
              <a:ext cx="1078357" cy="480822"/>
            </a:xfrm>
            <a:custGeom>
              <a:avLst/>
              <a:gdLst/>
              <a:ahLst/>
              <a:cxnLst/>
              <a:rect l="0" t="0" r="0" b="0"/>
              <a:pathLst>
                <a:path w="1078357" h="480822">
                  <a:moveTo>
                    <a:pt x="809244" y="0"/>
                  </a:moveTo>
                  <a:lnTo>
                    <a:pt x="1078357" y="212090"/>
                  </a:lnTo>
                  <a:lnTo>
                    <a:pt x="865759" y="480822"/>
                  </a:lnTo>
                  <a:lnTo>
                    <a:pt x="851662" y="360680"/>
                  </a:lnTo>
                  <a:lnTo>
                    <a:pt x="28194" y="457454"/>
                  </a:lnTo>
                  <a:lnTo>
                    <a:pt x="0" y="217043"/>
                  </a:lnTo>
                  <a:lnTo>
                    <a:pt x="823341" y="120142"/>
                  </a:lnTo>
                  <a:lnTo>
                    <a:pt x="809244"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8" name="Shape 541">
              <a:extLst>
                <a:ext uri="{FF2B5EF4-FFF2-40B4-BE49-F238E27FC236}">
                  <a16:creationId xmlns:a16="http://schemas.microsoft.com/office/drawing/2014/main" id="{B18ACED6-150A-4AB7-861B-C139D321ABAB}"/>
                </a:ext>
              </a:extLst>
            </p:cNvPr>
            <p:cNvSpPr/>
            <p:nvPr/>
          </p:nvSpPr>
          <p:spPr>
            <a:xfrm>
              <a:off x="5597144" y="1513078"/>
              <a:ext cx="1078357" cy="480822"/>
            </a:xfrm>
            <a:custGeom>
              <a:avLst/>
              <a:gdLst/>
              <a:ahLst/>
              <a:cxnLst/>
              <a:rect l="0" t="0" r="0" b="0"/>
              <a:pathLst>
                <a:path w="1078357" h="480822">
                  <a:moveTo>
                    <a:pt x="0" y="217043"/>
                  </a:moveTo>
                  <a:lnTo>
                    <a:pt x="823341" y="120142"/>
                  </a:lnTo>
                  <a:lnTo>
                    <a:pt x="809244" y="0"/>
                  </a:lnTo>
                  <a:lnTo>
                    <a:pt x="1078357" y="212090"/>
                  </a:lnTo>
                  <a:lnTo>
                    <a:pt x="865759" y="480822"/>
                  </a:lnTo>
                  <a:lnTo>
                    <a:pt x="851662" y="360680"/>
                  </a:lnTo>
                  <a:lnTo>
                    <a:pt x="28194" y="457454"/>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58660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8BE02A-EE5C-44A7-8108-6C0DB8ABA328}"/>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86495C5E-B422-449F-B07C-44DEF1BE17FD}"/>
              </a:ext>
            </a:extLst>
          </p:cNvPr>
          <p:cNvSpPr>
            <a:spLocks noGrp="1"/>
          </p:cNvSpPr>
          <p:nvPr>
            <p:ph idx="1"/>
          </p:nvPr>
        </p:nvSpPr>
        <p:spPr>
          <a:xfrm>
            <a:off x="838200" y="929804"/>
            <a:ext cx="10515600" cy="4351338"/>
          </a:xfrm>
        </p:spPr>
        <p:txBody>
          <a:bodyPr/>
          <a:lstStyle/>
          <a:p>
            <a:r>
              <a:rPr lang="tr-TR" sz="1400" dirty="0">
                <a:latin typeface="Times New Roman" panose="02020603050405020304" pitchFamily="18" charset="0"/>
                <a:cs typeface="Times New Roman" panose="02020603050405020304" pitchFamily="18" charset="0"/>
              </a:rPr>
              <a:t>Başvurusu yapılmak istenen eserin ISBN veri tabanında kayıtlı bilgileri ile basılan eserin başvuruları kontrol edilmelidir. Tüm alanlar Materyal Sağlama Şubesi tarafından kontrol edilmektedir. Kitap ile veri tabanındaki bilgiler örtüşmediğinde yayın hatalı olarak kabul edilir ve yayıncısına bildirilir. </a:t>
            </a:r>
          </a:p>
          <a:p>
            <a:endParaRPr lang="tr-TR" dirty="0"/>
          </a:p>
        </p:txBody>
      </p:sp>
      <p:grpSp>
        <p:nvGrpSpPr>
          <p:cNvPr id="4" name="Group 5977">
            <a:extLst>
              <a:ext uri="{FF2B5EF4-FFF2-40B4-BE49-F238E27FC236}">
                <a16:creationId xmlns:a16="http://schemas.microsoft.com/office/drawing/2014/main" id="{339EFD92-C8A8-4762-9D2B-35FB95239838}"/>
              </a:ext>
            </a:extLst>
          </p:cNvPr>
          <p:cNvGrpSpPr/>
          <p:nvPr/>
        </p:nvGrpSpPr>
        <p:grpSpPr>
          <a:xfrm>
            <a:off x="927847" y="1690687"/>
            <a:ext cx="10950387" cy="4802187"/>
            <a:chOff x="0" y="0"/>
            <a:chExt cx="9965899" cy="3907892"/>
          </a:xfrm>
        </p:grpSpPr>
        <p:pic>
          <p:nvPicPr>
            <p:cNvPr id="5" name="Picture 568">
              <a:extLst>
                <a:ext uri="{FF2B5EF4-FFF2-40B4-BE49-F238E27FC236}">
                  <a16:creationId xmlns:a16="http://schemas.microsoft.com/office/drawing/2014/main" id="{6B287D61-2EAA-4BDA-B65D-D289D65C049C}"/>
                </a:ext>
              </a:extLst>
            </p:cNvPr>
            <p:cNvPicPr/>
            <p:nvPr/>
          </p:nvPicPr>
          <p:blipFill>
            <a:blip r:embed="rId2"/>
            <a:stretch>
              <a:fillRect/>
            </a:stretch>
          </p:blipFill>
          <p:spPr>
            <a:xfrm>
              <a:off x="0" y="0"/>
              <a:ext cx="7612381" cy="3855720"/>
            </a:xfrm>
            <a:prstGeom prst="rect">
              <a:avLst/>
            </a:prstGeom>
          </p:spPr>
        </p:pic>
        <p:sp>
          <p:nvSpPr>
            <p:cNvPr id="6" name="Shape 570">
              <a:extLst>
                <a:ext uri="{FF2B5EF4-FFF2-40B4-BE49-F238E27FC236}">
                  <a16:creationId xmlns:a16="http://schemas.microsoft.com/office/drawing/2014/main" id="{C77B4933-497A-4AAF-8F81-88DE6B4A1E63}"/>
                </a:ext>
              </a:extLst>
            </p:cNvPr>
            <p:cNvSpPr/>
            <p:nvPr/>
          </p:nvSpPr>
          <p:spPr>
            <a:xfrm>
              <a:off x="920115" y="3427019"/>
              <a:ext cx="1080008" cy="480873"/>
            </a:xfrm>
            <a:custGeom>
              <a:avLst/>
              <a:gdLst/>
              <a:ahLst/>
              <a:cxnLst/>
              <a:rect l="0" t="0" r="0" b="0"/>
              <a:pathLst>
                <a:path w="1080008" h="480873">
                  <a:moveTo>
                    <a:pt x="810514" y="0"/>
                  </a:moveTo>
                  <a:lnTo>
                    <a:pt x="1080008" y="212077"/>
                  </a:lnTo>
                  <a:lnTo>
                    <a:pt x="867029" y="480873"/>
                  </a:lnTo>
                  <a:lnTo>
                    <a:pt x="852932" y="360654"/>
                  </a:lnTo>
                  <a:lnTo>
                    <a:pt x="28321" y="457632"/>
                  </a:lnTo>
                  <a:lnTo>
                    <a:pt x="0" y="217195"/>
                  </a:lnTo>
                  <a:lnTo>
                    <a:pt x="824611" y="120218"/>
                  </a:lnTo>
                  <a:lnTo>
                    <a:pt x="810514"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572">
              <a:extLst>
                <a:ext uri="{FF2B5EF4-FFF2-40B4-BE49-F238E27FC236}">
                  <a16:creationId xmlns:a16="http://schemas.microsoft.com/office/drawing/2014/main" id="{1384DA5B-9484-4367-9B9D-1CCC486E7878}"/>
                </a:ext>
              </a:extLst>
            </p:cNvPr>
            <p:cNvSpPr/>
            <p:nvPr/>
          </p:nvSpPr>
          <p:spPr>
            <a:xfrm>
              <a:off x="920115" y="3427019"/>
              <a:ext cx="1080008" cy="480873"/>
            </a:xfrm>
            <a:custGeom>
              <a:avLst/>
              <a:gdLst/>
              <a:ahLst/>
              <a:cxnLst/>
              <a:rect l="0" t="0" r="0" b="0"/>
              <a:pathLst>
                <a:path w="1080008" h="480873">
                  <a:moveTo>
                    <a:pt x="0" y="217195"/>
                  </a:moveTo>
                  <a:lnTo>
                    <a:pt x="824611" y="120218"/>
                  </a:lnTo>
                  <a:lnTo>
                    <a:pt x="810514" y="0"/>
                  </a:lnTo>
                  <a:lnTo>
                    <a:pt x="1080008" y="212077"/>
                  </a:lnTo>
                  <a:lnTo>
                    <a:pt x="867029" y="480873"/>
                  </a:lnTo>
                  <a:lnTo>
                    <a:pt x="852932" y="360654"/>
                  </a:lnTo>
                  <a:lnTo>
                    <a:pt x="28321" y="457632"/>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9" name="Rectangle 577">
              <a:extLst>
                <a:ext uri="{FF2B5EF4-FFF2-40B4-BE49-F238E27FC236}">
                  <a16:creationId xmlns:a16="http://schemas.microsoft.com/office/drawing/2014/main" id="{F00A2C24-4DEB-485E-8544-EA2D8D23A2D5}"/>
                </a:ext>
              </a:extLst>
            </p:cNvPr>
            <p:cNvSpPr/>
            <p:nvPr/>
          </p:nvSpPr>
          <p:spPr>
            <a:xfrm>
              <a:off x="236474" y="2604144"/>
              <a:ext cx="9729425" cy="253390"/>
            </a:xfrm>
            <a:prstGeom prst="rect">
              <a:avLst/>
            </a:prstGeom>
            <a:ln>
              <a:noFill/>
            </a:ln>
          </p:spPr>
          <p:txBody>
            <a:bodyPr vert="horz" lIns="0" tIns="0" rIns="0" bIns="0" rtlCol="0">
              <a:noAutofit/>
            </a:bodyPr>
            <a:lstStyle/>
            <a:p>
              <a:pPr marL="883920" indent="-6350">
                <a:lnSpc>
                  <a:spcPct val="107000"/>
                </a:lnSpc>
                <a:spcAft>
                  <a:spcPts val="800"/>
                </a:spcAft>
              </a:pPr>
              <a:r>
                <a:rPr lang="tr-TR" sz="1600" dirty="0">
                  <a:solidFill>
                    <a:srgbClr val="000000"/>
                  </a:solidFill>
                  <a:effectLst/>
                  <a:latin typeface="Arial" panose="020B0604020202020204" pitchFamily="34" charset="0"/>
                  <a:ea typeface="Arial" panose="020B0604020202020204" pitchFamily="34" charset="0"/>
                </a:rPr>
                <a:t>ISBN, eser adı, yazar adı ve diğer bibliyografik verilerde hata var ise ISBN Ajansı </a:t>
              </a:r>
            </a:p>
          </p:txBody>
        </p:sp>
        <p:sp>
          <p:nvSpPr>
            <p:cNvPr id="10" name="Rectangle 578">
              <a:extLst>
                <a:ext uri="{FF2B5EF4-FFF2-40B4-BE49-F238E27FC236}">
                  <a16:creationId xmlns:a16="http://schemas.microsoft.com/office/drawing/2014/main" id="{C7247826-66A8-4264-BA04-0105233CFF4E}"/>
                </a:ext>
              </a:extLst>
            </p:cNvPr>
            <p:cNvSpPr/>
            <p:nvPr/>
          </p:nvSpPr>
          <p:spPr>
            <a:xfrm>
              <a:off x="236474" y="2847984"/>
              <a:ext cx="8845202" cy="253390"/>
            </a:xfrm>
            <a:prstGeom prst="rect">
              <a:avLst/>
            </a:prstGeom>
            <a:ln>
              <a:noFill/>
            </a:ln>
          </p:spPr>
          <p:txBody>
            <a:bodyPr vert="horz" lIns="0" tIns="0" rIns="0" bIns="0" rtlCol="0">
              <a:noAutofit/>
            </a:bodyPr>
            <a:lstStyle/>
            <a:p>
              <a:pPr marL="883920" indent="-6350">
                <a:lnSpc>
                  <a:spcPct val="107000"/>
                </a:lnSpc>
                <a:spcAft>
                  <a:spcPts val="800"/>
                </a:spcAft>
              </a:pPr>
              <a:r>
                <a:rPr lang="tr-TR" sz="1600">
                  <a:solidFill>
                    <a:srgbClr val="000000"/>
                  </a:solidFill>
                  <a:effectLst/>
                  <a:latin typeface="Arial" panose="020B0604020202020204" pitchFamily="34" charset="0"/>
                  <a:ea typeface="Arial" panose="020B0604020202020204" pitchFamily="34" charset="0"/>
                </a:rPr>
                <a:t>ile bağlantı kurularak hata giderilebilir. Hatası giderilen yayınlar için ayrıca </a:t>
              </a:r>
            </a:p>
          </p:txBody>
        </p:sp>
        <p:sp>
          <p:nvSpPr>
            <p:cNvPr id="11" name="Rectangle 579">
              <a:extLst>
                <a:ext uri="{FF2B5EF4-FFF2-40B4-BE49-F238E27FC236}">
                  <a16:creationId xmlns:a16="http://schemas.microsoft.com/office/drawing/2014/main" id="{7DB56F2A-EC97-432F-B20A-7F07BF35902E}"/>
                </a:ext>
              </a:extLst>
            </p:cNvPr>
            <p:cNvSpPr/>
            <p:nvPr/>
          </p:nvSpPr>
          <p:spPr>
            <a:xfrm>
              <a:off x="236474" y="3091849"/>
              <a:ext cx="9550424" cy="253390"/>
            </a:xfrm>
            <a:prstGeom prst="rect">
              <a:avLst/>
            </a:prstGeom>
            <a:ln>
              <a:noFill/>
            </a:ln>
          </p:spPr>
          <p:txBody>
            <a:bodyPr vert="horz" lIns="0" tIns="0" rIns="0" bIns="0" rtlCol="0">
              <a:noAutofit/>
            </a:bodyPr>
            <a:lstStyle/>
            <a:p>
              <a:pPr marL="883920" indent="-6350">
                <a:lnSpc>
                  <a:spcPct val="107000"/>
                </a:lnSpc>
                <a:spcAft>
                  <a:spcPts val="800"/>
                </a:spcAft>
              </a:pPr>
              <a:r>
                <a:rPr lang="tr-TR" sz="1600">
                  <a:solidFill>
                    <a:srgbClr val="000000"/>
                  </a:solidFill>
                  <a:effectLst/>
                  <a:latin typeface="Arial" panose="020B0604020202020204" pitchFamily="34" charset="0"/>
                  <a:ea typeface="Arial" panose="020B0604020202020204" pitchFamily="34" charset="0"/>
                </a:rPr>
                <a:t>başvuru yapılır, çıktısı alınır ve kitap örneği daha önce gönderilmiş ise formların </a:t>
              </a:r>
            </a:p>
          </p:txBody>
        </p:sp>
        <p:sp>
          <p:nvSpPr>
            <p:cNvPr id="12" name="Rectangle 580">
              <a:extLst>
                <a:ext uri="{FF2B5EF4-FFF2-40B4-BE49-F238E27FC236}">
                  <a16:creationId xmlns:a16="http://schemas.microsoft.com/office/drawing/2014/main" id="{EC8F5533-945C-432C-A20B-CE6F7A932266}"/>
                </a:ext>
              </a:extLst>
            </p:cNvPr>
            <p:cNvSpPr/>
            <p:nvPr/>
          </p:nvSpPr>
          <p:spPr>
            <a:xfrm>
              <a:off x="236474" y="3335467"/>
              <a:ext cx="8845004" cy="253771"/>
            </a:xfrm>
            <a:prstGeom prst="rect">
              <a:avLst/>
            </a:prstGeom>
            <a:ln>
              <a:noFill/>
            </a:ln>
          </p:spPr>
          <p:txBody>
            <a:bodyPr vert="horz" lIns="0" tIns="0" rIns="0" bIns="0" rtlCol="0">
              <a:noAutofit/>
            </a:bodyPr>
            <a:lstStyle/>
            <a:p>
              <a:pPr marL="883920" indent="-6350">
                <a:lnSpc>
                  <a:spcPct val="107000"/>
                </a:lnSpc>
                <a:spcAft>
                  <a:spcPts val="800"/>
                </a:spcAft>
              </a:pPr>
              <a:r>
                <a:rPr lang="tr-TR" sz="1600">
                  <a:solidFill>
                    <a:srgbClr val="000000"/>
                  </a:solidFill>
                  <a:effectLst/>
                  <a:latin typeface="Arial" panose="020B0604020202020204" pitchFamily="34" charset="0"/>
                  <a:ea typeface="Arial" panose="020B0604020202020204" pitchFamily="34" charset="0"/>
                </a:rPr>
                <a:t>her sayfası kaşe ve imza yapılarak Materyal Sağlama Şubesine gönderilir.</a:t>
              </a:r>
            </a:p>
          </p:txBody>
        </p:sp>
      </p:grpSp>
    </p:spTree>
    <p:extLst>
      <p:ext uri="{BB962C8B-B14F-4D97-AF65-F5344CB8AC3E}">
        <p14:creationId xmlns:p14="http://schemas.microsoft.com/office/powerpoint/2010/main" val="356973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41222A-C113-4206-8FB8-2FA912594AA0}"/>
              </a:ext>
            </a:extLst>
          </p:cNvPr>
          <p:cNvSpPr>
            <a:spLocks noGrp="1"/>
          </p:cNvSpPr>
          <p:nvPr>
            <p:ph type="title"/>
          </p:nvPr>
        </p:nvSpPr>
        <p:spPr>
          <a:xfrm>
            <a:off x="838200" y="132043"/>
            <a:ext cx="10515600" cy="1325563"/>
          </a:xfrm>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771940A5-DBB2-426C-A21B-FC4B1739B7B9}"/>
              </a:ext>
            </a:extLst>
          </p:cNvPr>
          <p:cNvSpPr>
            <a:spLocks noGrp="1"/>
          </p:cNvSpPr>
          <p:nvPr>
            <p:ph idx="1"/>
          </p:nvPr>
        </p:nvSpPr>
        <p:spPr>
          <a:xfrm>
            <a:off x="632011" y="893436"/>
            <a:ext cx="10515600" cy="4351338"/>
          </a:xfrm>
        </p:spPr>
        <p:txBody>
          <a:bodyPr>
            <a:normAutofit/>
          </a:bodyPr>
          <a:lstStyle/>
          <a:p>
            <a:r>
              <a:rPr lang="tr-TR" sz="1400" b="1" dirty="0">
                <a:latin typeface="Times New Roman" panose="02020603050405020304" pitchFamily="18" charset="0"/>
                <a:cs typeface="Times New Roman" panose="02020603050405020304" pitchFamily="18" charset="0"/>
              </a:rPr>
              <a:t>Aktivasyon</a:t>
            </a:r>
          </a:p>
          <a:p>
            <a:r>
              <a:rPr lang="tr-TR" sz="1400" dirty="0">
                <a:latin typeface="Times New Roman" panose="02020603050405020304" pitchFamily="18" charset="0"/>
                <a:cs typeface="Times New Roman" panose="02020603050405020304" pitchFamily="18" charset="0"/>
              </a:rPr>
              <a:t>Kitap satın alma başvuruları ve süreli yayın aboneliğiyle ilgili işlemlerin gerçekleştirilebilmesi için öncelikle; tüm yayıncıların (Yayınevi, Şahıs Yayıncı, Şahıs Firması, Kamu Kurumu, Vakıf, Dernek vd.) Yayın Standartları ve Derleme Bilgi Sistemi’nden </a:t>
            </a:r>
            <a:r>
              <a:rPr lang="tr-TR" sz="1400" b="1" dirty="0">
                <a:latin typeface="Times New Roman" panose="02020603050405020304" pitchFamily="18" charset="0"/>
                <a:cs typeface="Times New Roman" panose="02020603050405020304" pitchFamily="18" charset="0"/>
              </a:rPr>
              <a:t>aktivasyon </a:t>
            </a:r>
            <a:r>
              <a:rPr lang="tr-TR" sz="1400" dirty="0">
                <a:latin typeface="Times New Roman" panose="02020603050405020304" pitchFamily="18" charset="0"/>
                <a:cs typeface="Times New Roman" panose="02020603050405020304" pitchFamily="18" charset="0"/>
              </a:rPr>
              <a:t>işlemini gerçekleştirmeleri gerekmektedir. Aktivasyon işlemi gerçekleştirilmeden Materyal Sağlama ve Satın Alma Bilgi Sistemi’nde herhangi bir işlem yapılamaz.</a:t>
            </a:r>
          </a:p>
        </p:txBody>
      </p:sp>
      <p:grpSp>
        <p:nvGrpSpPr>
          <p:cNvPr id="4" name="Group 5589">
            <a:extLst>
              <a:ext uri="{FF2B5EF4-FFF2-40B4-BE49-F238E27FC236}">
                <a16:creationId xmlns:a16="http://schemas.microsoft.com/office/drawing/2014/main" id="{8C9BFA5A-9F75-4BCD-90F5-01492F08EC14}"/>
              </a:ext>
            </a:extLst>
          </p:cNvPr>
          <p:cNvGrpSpPr/>
          <p:nvPr/>
        </p:nvGrpSpPr>
        <p:grpSpPr>
          <a:xfrm>
            <a:off x="632011" y="2160963"/>
            <a:ext cx="10197354" cy="4605024"/>
            <a:chOff x="0" y="0"/>
            <a:chExt cx="8695944" cy="4605528"/>
          </a:xfrm>
        </p:grpSpPr>
        <p:sp>
          <p:nvSpPr>
            <p:cNvPr id="5" name="Shape 6368">
              <a:extLst>
                <a:ext uri="{FF2B5EF4-FFF2-40B4-BE49-F238E27FC236}">
                  <a16:creationId xmlns:a16="http://schemas.microsoft.com/office/drawing/2014/main" id="{8FC3B785-7620-4DFE-AA86-B69DC279ECBE}"/>
                </a:ext>
              </a:extLst>
            </p:cNvPr>
            <p:cNvSpPr/>
            <p:nvPr/>
          </p:nvSpPr>
          <p:spPr>
            <a:xfrm>
              <a:off x="1197864" y="408432"/>
              <a:ext cx="914400" cy="91440"/>
            </a:xfrm>
            <a:custGeom>
              <a:avLst/>
              <a:gdLst/>
              <a:ahLst/>
              <a:cxnLst/>
              <a:rect l="0" t="0" r="0" b="0"/>
              <a:pathLst>
                <a:path w="914400" h="91440">
                  <a:moveTo>
                    <a:pt x="0" y="0"/>
                  </a:moveTo>
                  <a:lnTo>
                    <a:pt x="914400" y="0"/>
                  </a:lnTo>
                  <a:lnTo>
                    <a:pt x="914400" y="91440"/>
                  </a:lnTo>
                  <a:lnTo>
                    <a:pt x="0" y="91440"/>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tr-TR"/>
            </a:p>
          </p:txBody>
        </p:sp>
        <p:sp>
          <p:nvSpPr>
            <p:cNvPr id="6" name="Shape 19">
              <a:extLst>
                <a:ext uri="{FF2B5EF4-FFF2-40B4-BE49-F238E27FC236}">
                  <a16:creationId xmlns:a16="http://schemas.microsoft.com/office/drawing/2014/main" id="{63AC4AA6-0AC5-459A-839F-EDA18F91DB0C}"/>
                </a:ext>
              </a:extLst>
            </p:cNvPr>
            <p:cNvSpPr/>
            <p:nvPr/>
          </p:nvSpPr>
          <p:spPr>
            <a:xfrm>
              <a:off x="1197864" y="408432"/>
              <a:ext cx="914400" cy="91440"/>
            </a:xfrm>
            <a:custGeom>
              <a:avLst/>
              <a:gdLst/>
              <a:ahLst/>
              <a:cxnLst/>
              <a:rect l="0" t="0" r="0" b="0"/>
              <a:pathLst>
                <a:path w="914400" h="91440">
                  <a:moveTo>
                    <a:pt x="0" y="91440"/>
                  </a:moveTo>
                  <a:lnTo>
                    <a:pt x="914400" y="91440"/>
                  </a:lnTo>
                  <a:lnTo>
                    <a:pt x="914400" y="0"/>
                  </a:lnTo>
                  <a:lnTo>
                    <a:pt x="0" y="0"/>
                  </a:lnTo>
                  <a:close/>
                </a:path>
              </a:pathLst>
            </a:custGeom>
            <a:ln w="12192" cap="flat">
              <a:miter lim="127000"/>
            </a:ln>
          </p:spPr>
          <p:style>
            <a:lnRef idx="1">
              <a:srgbClr val="F2F2F2"/>
            </a:lnRef>
            <a:fillRef idx="0">
              <a:srgbClr val="000000">
                <a:alpha val="0"/>
              </a:srgbClr>
            </a:fillRef>
            <a:effectRef idx="0">
              <a:scrgbClr r="0" g="0" b="0"/>
            </a:effectRef>
            <a:fontRef idx="none"/>
          </p:style>
          <p:txBody>
            <a:bodyPr/>
            <a:lstStyle/>
            <a:p>
              <a:endParaRPr lang="tr-TR"/>
            </a:p>
          </p:txBody>
        </p:sp>
        <p:pic>
          <p:nvPicPr>
            <p:cNvPr id="7" name="Picture 21">
              <a:extLst>
                <a:ext uri="{FF2B5EF4-FFF2-40B4-BE49-F238E27FC236}">
                  <a16:creationId xmlns:a16="http://schemas.microsoft.com/office/drawing/2014/main" id="{4B2892BA-A0BD-4F52-9054-D83941DF8DDB}"/>
                </a:ext>
              </a:extLst>
            </p:cNvPr>
            <p:cNvPicPr/>
            <p:nvPr/>
          </p:nvPicPr>
          <p:blipFill>
            <a:blip r:embed="rId2"/>
            <a:stretch>
              <a:fillRect/>
            </a:stretch>
          </p:blipFill>
          <p:spPr>
            <a:xfrm>
              <a:off x="0" y="0"/>
              <a:ext cx="8695944" cy="4605528"/>
            </a:xfrm>
            <a:prstGeom prst="rect">
              <a:avLst/>
            </a:prstGeom>
          </p:spPr>
        </p:pic>
      </p:grpSp>
    </p:spTree>
    <p:extLst>
      <p:ext uri="{BB962C8B-B14F-4D97-AF65-F5344CB8AC3E}">
        <p14:creationId xmlns:p14="http://schemas.microsoft.com/office/powerpoint/2010/main" val="314163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CCAF7AD-404B-4C79-9CDD-0776138B8FB5}"/>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AA146B1B-456D-4DBF-BD2A-052394DBDAF0}"/>
              </a:ext>
            </a:extLst>
          </p:cNvPr>
          <p:cNvSpPr>
            <a:spLocks noGrp="1"/>
          </p:cNvSpPr>
          <p:nvPr>
            <p:ph idx="1"/>
          </p:nvPr>
        </p:nvSpPr>
        <p:spPr>
          <a:xfrm>
            <a:off x="927847" y="1027797"/>
            <a:ext cx="10515600" cy="4351338"/>
          </a:xfrm>
        </p:spPr>
        <p:txBody>
          <a:bodyPr>
            <a:normAutofit/>
          </a:bodyPr>
          <a:lstStyle/>
          <a:p>
            <a:r>
              <a:rPr lang="tr-TR" sz="1400" dirty="0">
                <a:latin typeface="Times New Roman" panose="02020603050405020304" pitchFamily="18" charset="0"/>
                <a:cs typeface="Times New Roman" panose="02020603050405020304" pitchFamily="18" charset="0"/>
              </a:rPr>
              <a:t>Dikkat! Kitabın üzerinde bulunan yayıncının </a:t>
            </a:r>
            <a:r>
              <a:rPr lang="tr-TR" sz="1400" dirty="0">
                <a:solidFill>
                  <a:srgbClr val="FF0000"/>
                </a:solidFill>
                <a:latin typeface="Times New Roman" panose="02020603050405020304" pitchFamily="18" charset="0"/>
                <a:cs typeface="Times New Roman" panose="02020603050405020304" pitchFamily="18" charset="0"/>
              </a:rPr>
              <a:t>marka</a:t>
            </a:r>
            <a:r>
              <a:rPr lang="tr-TR" sz="1400" dirty="0">
                <a:latin typeface="Times New Roman" panose="02020603050405020304" pitchFamily="18" charset="0"/>
                <a:cs typeface="Times New Roman" panose="02020603050405020304" pitchFamily="18" charset="0"/>
              </a:rPr>
              <a:t> bilgisi ile ISBN veri tabanında kayıtlı yayıncı marka bilgisi örtüşmeyen yayınlar kesinlikle hatalı olarak kabul edilmektedir. </a:t>
            </a:r>
          </a:p>
          <a:p>
            <a:endParaRPr lang="tr-TR" sz="1400" dirty="0">
              <a:latin typeface="Times New Roman" panose="02020603050405020304" pitchFamily="18" charset="0"/>
              <a:cs typeface="Times New Roman" panose="02020603050405020304" pitchFamily="18" charset="0"/>
            </a:endParaRPr>
          </a:p>
        </p:txBody>
      </p:sp>
      <p:grpSp>
        <p:nvGrpSpPr>
          <p:cNvPr id="4" name="Group 5991">
            <a:extLst>
              <a:ext uri="{FF2B5EF4-FFF2-40B4-BE49-F238E27FC236}">
                <a16:creationId xmlns:a16="http://schemas.microsoft.com/office/drawing/2014/main" id="{2720B57A-D97E-4C4C-BE5F-42107BF07775}"/>
              </a:ext>
            </a:extLst>
          </p:cNvPr>
          <p:cNvGrpSpPr/>
          <p:nvPr/>
        </p:nvGrpSpPr>
        <p:grpSpPr>
          <a:xfrm>
            <a:off x="1026458" y="1607052"/>
            <a:ext cx="10878671" cy="4695136"/>
            <a:chOff x="0" y="0"/>
            <a:chExt cx="9736486" cy="3855720"/>
          </a:xfrm>
        </p:grpSpPr>
        <p:pic>
          <p:nvPicPr>
            <p:cNvPr id="5" name="Picture 608">
              <a:extLst>
                <a:ext uri="{FF2B5EF4-FFF2-40B4-BE49-F238E27FC236}">
                  <a16:creationId xmlns:a16="http://schemas.microsoft.com/office/drawing/2014/main" id="{9FC812C7-2E0A-49C6-A969-1581F2E30DBA}"/>
                </a:ext>
              </a:extLst>
            </p:cNvPr>
            <p:cNvPicPr/>
            <p:nvPr/>
          </p:nvPicPr>
          <p:blipFill>
            <a:blip r:embed="rId2"/>
            <a:stretch>
              <a:fillRect/>
            </a:stretch>
          </p:blipFill>
          <p:spPr>
            <a:xfrm>
              <a:off x="0" y="0"/>
              <a:ext cx="7612381" cy="3855720"/>
            </a:xfrm>
            <a:prstGeom prst="rect">
              <a:avLst/>
            </a:prstGeom>
          </p:spPr>
        </p:pic>
        <p:sp>
          <p:nvSpPr>
            <p:cNvPr id="6" name="Rectangle 612">
              <a:extLst>
                <a:ext uri="{FF2B5EF4-FFF2-40B4-BE49-F238E27FC236}">
                  <a16:creationId xmlns:a16="http://schemas.microsoft.com/office/drawing/2014/main" id="{8875495C-37FE-4941-B24D-85352CD3F32D}"/>
                </a:ext>
              </a:extLst>
            </p:cNvPr>
            <p:cNvSpPr/>
            <p:nvPr/>
          </p:nvSpPr>
          <p:spPr>
            <a:xfrm>
              <a:off x="236474" y="2356260"/>
              <a:ext cx="2138851" cy="253390"/>
            </a:xfrm>
            <a:prstGeom prst="rect">
              <a:avLst/>
            </a:prstGeom>
            <a:ln>
              <a:noFill/>
            </a:ln>
          </p:spPr>
          <p:txBody>
            <a:bodyPr vert="horz" lIns="0" tIns="0" rIns="0" bIns="0" rtlCol="0">
              <a:noAutofit/>
            </a:bodyPr>
            <a:lstStyle/>
            <a:p>
              <a:pPr marL="883920" indent="-6350">
                <a:lnSpc>
                  <a:spcPct val="107000"/>
                </a:lnSpc>
                <a:spcAft>
                  <a:spcPts val="800"/>
                </a:spcAft>
              </a:pPr>
              <a:r>
                <a:rPr lang="tr-TR" sz="1600" b="1" dirty="0">
                  <a:solidFill>
                    <a:srgbClr val="000000"/>
                  </a:solidFill>
                  <a:effectLst/>
                  <a:latin typeface="Arial" panose="020B0604020202020204" pitchFamily="34" charset="0"/>
                  <a:ea typeface="Arial" panose="020B0604020202020204" pitchFamily="34" charset="0"/>
                </a:rPr>
                <a:t>Kitap Başvurusu</a:t>
              </a:r>
              <a:endParaRPr lang="tr-TR" sz="1600" dirty="0">
                <a:solidFill>
                  <a:srgbClr val="000000"/>
                </a:solidFill>
                <a:effectLst/>
                <a:latin typeface="Arial" panose="020B0604020202020204" pitchFamily="34" charset="0"/>
                <a:ea typeface="Arial" panose="020B0604020202020204" pitchFamily="34" charset="0"/>
              </a:endParaRPr>
            </a:p>
          </p:txBody>
        </p:sp>
        <p:sp>
          <p:nvSpPr>
            <p:cNvPr id="7" name="Rectangle 613">
              <a:extLst>
                <a:ext uri="{FF2B5EF4-FFF2-40B4-BE49-F238E27FC236}">
                  <a16:creationId xmlns:a16="http://schemas.microsoft.com/office/drawing/2014/main" id="{7B47E860-625B-4FB3-A0C3-0745DC833D7D}"/>
                </a:ext>
              </a:extLst>
            </p:cNvPr>
            <p:cNvSpPr/>
            <p:nvPr/>
          </p:nvSpPr>
          <p:spPr>
            <a:xfrm>
              <a:off x="236474" y="2804169"/>
              <a:ext cx="9500012" cy="253390"/>
            </a:xfrm>
            <a:prstGeom prst="rect">
              <a:avLst/>
            </a:prstGeom>
            <a:ln>
              <a:noFill/>
            </a:ln>
          </p:spPr>
          <p:txBody>
            <a:bodyPr vert="horz" lIns="0" tIns="0" rIns="0" bIns="0" rtlCol="0">
              <a:noAutofit/>
            </a:bodyPr>
            <a:lstStyle/>
            <a:p>
              <a:pPr marL="883920" indent="-6350">
                <a:lnSpc>
                  <a:spcPct val="107000"/>
                </a:lnSpc>
                <a:spcAft>
                  <a:spcPts val="800"/>
                </a:spcAft>
              </a:pPr>
              <a:r>
                <a:rPr lang="tr-TR" sz="1600">
                  <a:solidFill>
                    <a:srgbClr val="000000"/>
                  </a:solidFill>
                  <a:effectLst/>
                  <a:latin typeface="Arial" panose="020B0604020202020204" pitchFamily="34" charset="0"/>
                  <a:ea typeface="Arial" panose="020B0604020202020204" pitchFamily="34" charset="0"/>
                </a:rPr>
                <a:t>Şahıs yayıncıların ad ve soyadı bilgileri ile birlikte kitabın üzerinde her hangi bir </a:t>
              </a:r>
            </a:p>
          </p:txBody>
        </p:sp>
        <p:sp>
          <p:nvSpPr>
            <p:cNvPr id="8" name="Rectangle 614">
              <a:extLst>
                <a:ext uri="{FF2B5EF4-FFF2-40B4-BE49-F238E27FC236}">
                  <a16:creationId xmlns:a16="http://schemas.microsoft.com/office/drawing/2014/main" id="{26390045-94C2-47CF-B437-01DFC7FBE8C5}"/>
                </a:ext>
              </a:extLst>
            </p:cNvPr>
            <p:cNvSpPr/>
            <p:nvPr/>
          </p:nvSpPr>
          <p:spPr>
            <a:xfrm>
              <a:off x="236474" y="3047736"/>
              <a:ext cx="9258621" cy="253771"/>
            </a:xfrm>
            <a:prstGeom prst="rect">
              <a:avLst/>
            </a:prstGeom>
            <a:ln>
              <a:noFill/>
            </a:ln>
          </p:spPr>
          <p:txBody>
            <a:bodyPr vert="horz" lIns="0" tIns="0" rIns="0" bIns="0" rtlCol="0">
              <a:noAutofit/>
            </a:bodyPr>
            <a:lstStyle/>
            <a:p>
              <a:pPr marL="883920" indent="-6350">
                <a:lnSpc>
                  <a:spcPct val="107000"/>
                </a:lnSpc>
                <a:spcAft>
                  <a:spcPts val="800"/>
                </a:spcAft>
              </a:pPr>
              <a:r>
                <a:rPr lang="tr-TR" sz="1600">
                  <a:solidFill>
                    <a:srgbClr val="000000"/>
                  </a:solidFill>
                  <a:effectLst/>
                  <a:latin typeface="Arial" panose="020B0604020202020204" pitchFamily="34" charset="0"/>
                  <a:ea typeface="Arial" panose="020B0604020202020204" pitchFamily="34" charset="0"/>
                </a:rPr>
                <a:t>yayınevinin adının olmamasına dikkat edilir. Her hangi bir yayınevi tarafından </a:t>
              </a:r>
            </a:p>
          </p:txBody>
        </p:sp>
        <p:sp>
          <p:nvSpPr>
            <p:cNvPr id="9" name="Rectangle 615">
              <a:extLst>
                <a:ext uri="{FF2B5EF4-FFF2-40B4-BE49-F238E27FC236}">
                  <a16:creationId xmlns:a16="http://schemas.microsoft.com/office/drawing/2014/main" id="{9A4D44F9-6DB2-4977-86C2-B4174AF5C9CE}"/>
                </a:ext>
              </a:extLst>
            </p:cNvPr>
            <p:cNvSpPr/>
            <p:nvPr/>
          </p:nvSpPr>
          <p:spPr>
            <a:xfrm>
              <a:off x="236474" y="3292103"/>
              <a:ext cx="8438135" cy="253390"/>
            </a:xfrm>
            <a:prstGeom prst="rect">
              <a:avLst/>
            </a:prstGeom>
            <a:ln>
              <a:noFill/>
            </a:ln>
          </p:spPr>
          <p:txBody>
            <a:bodyPr vert="horz" lIns="0" tIns="0" rIns="0" bIns="0" rtlCol="0">
              <a:noAutofit/>
            </a:bodyPr>
            <a:lstStyle/>
            <a:p>
              <a:pPr marL="883920" indent="-6350">
                <a:lnSpc>
                  <a:spcPct val="107000"/>
                </a:lnSpc>
                <a:spcAft>
                  <a:spcPts val="800"/>
                </a:spcAft>
              </a:pPr>
              <a:r>
                <a:rPr lang="tr-TR" sz="1600">
                  <a:solidFill>
                    <a:srgbClr val="000000"/>
                  </a:solidFill>
                  <a:effectLst/>
                  <a:latin typeface="Arial" panose="020B0604020202020204" pitchFamily="34" charset="0"/>
                  <a:ea typeface="Arial" panose="020B0604020202020204" pitchFamily="34" charset="0"/>
                </a:rPr>
                <a:t>yayınlanan kitapların yazarları satın alma başvurusunda bulunamazlar.</a:t>
              </a:r>
            </a:p>
          </p:txBody>
        </p:sp>
      </p:grpSp>
    </p:spTree>
    <p:extLst>
      <p:ext uri="{BB962C8B-B14F-4D97-AF65-F5344CB8AC3E}">
        <p14:creationId xmlns:p14="http://schemas.microsoft.com/office/powerpoint/2010/main" val="41897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C6775EF-7B0C-447D-A4CE-0585B199C38B}"/>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6B92640E-E813-4407-81D0-9CA8D6F7B3D5}"/>
              </a:ext>
            </a:extLst>
          </p:cNvPr>
          <p:cNvSpPr>
            <a:spLocks noGrp="1"/>
          </p:cNvSpPr>
          <p:nvPr>
            <p:ph idx="1"/>
          </p:nvPr>
        </p:nvSpPr>
        <p:spPr>
          <a:xfrm>
            <a:off x="838199" y="1017006"/>
            <a:ext cx="10515600" cy="4351338"/>
          </a:xfrm>
        </p:spPr>
        <p:txBody>
          <a:bodyPr/>
          <a:lstStyle/>
          <a:p>
            <a:r>
              <a:rPr lang="tr-TR" sz="1400" dirty="0">
                <a:latin typeface="Times New Roman" panose="02020603050405020304" pitchFamily="18" charset="0"/>
                <a:cs typeface="Times New Roman" panose="02020603050405020304" pitchFamily="18" charset="0"/>
              </a:rPr>
              <a:t>Kitap kapak (ön ve arka kapak resimleri mecburi alanlardır.) resimleri mutlaka eklenmelidir.</a:t>
            </a:r>
          </a:p>
          <a:p>
            <a:r>
              <a:rPr lang="tr-TR" sz="1400" dirty="0">
                <a:latin typeface="Times New Roman" panose="02020603050405020304" pitchFamily="18" charset="0"/>
                <a:cs typeface="Times New Roman" panose="02020603050405020304" pitchFamily="18" charset="0"/>
              </a:rPr>
              <a:t>Satış bilgileri alanındaki verilerin tam ve doğru olarak doldurulması ve  Kaydet butonuna basılması gerekmektedir. </a:t>
            </a:r>
          </a:p>
          <a:p>
            <a:endParaRPr lang="tr-TR" dirty="0"/>
          </a:p>
        </p:txBody>
      </p:sp>
      <p:grpSp>
        <p:nvGrpSpPr>
          <p:cNvPr id="4" name="Group 5856">
            <a:extLst>
              <a:ext uri="{FF2B5EF4-FFF2-40B4-BE49-F238E27FC236}">
                <a16:creationId xmlns:a16="http://schemas.microsoft.com/office/drawing/2014/main" id="{03215FAD-8A19-4410-BCF4-88E020D96A60}"/>
              </a:ext>
            </a:extLst>
          </p:cNvPr>
          <p:cNvGrpSpPr/>
          <p:nvPr/>
        </p:nvGrpSpPr>
        <p:grpSpPr>
          <a:xfrm>
            <a:off x="838200" y="1823085"/>
            <a:ext cx="10515599" cy="4669790"/>
            <a:chOff x="0" y="0"/>
            <a:chExt cx="7612381" cy="3907892"/>
          </a:xfrm>
        </p:grpSpPr>
        <p:pic>
          <p:nvPicPr>
            <p:cNvPr id="5" name="Picture 643">
              <a:extLst>
                <a:ext uri="{FF2B5EF4-FFF2-40B4-BE49-F238E27FC236}">
                  <a16:creationId xmlns:a16="http://schemas.microsoft.com/office/drawing/2014/main" id="{344F8A70-9CB9-4FED-848D-346B5B7BC717}"/>
                </a:ext>
              </a:extLst>
            </p:cNvPr>
            <p:cNvPicPr/>
            <p:nvPr/>
          </p:nvPicPr>
          <p:blipFill>
            <a:blip r:embed="rId2"/>
            <a:stretch>
              <a:fillRect/>
            </a:stretch>
          </p:blipFill>
          <p:spPr>
            <a:xfrm>
              <a:off x="0" y="0"/>
              <a:ext cx="7612381" cy="3855720"/>
            </a:xfrm>
            <a:prstGeom prst="rect">
              <a:avLst/>
            </a:prstGeom>
          </p:spPr>
        </p:pic>
        <p:sp>
          <p:nvSpPr>
            <p:cNvPr id="6" name="Shape 648">
              <a:extLst>
                <a:ext uri="{FF2B5EF4-FFF2-40B4-BE49-F238E27FC236}">
                  <a16:creationId xmlns:a16="http://schemas.microsoft.com/office/drawing/2014/main" id="{0DE54DBE-ABEF-477B-BD4E-B9656ACBD53D}"/>
                </a:ext>
              </a:extLst>
            </p:cNvPr>
            <p:cNvSpPr/>
            <p:nvPr/>
          </p:nvSpPr>
          <p:spPr>
            <a:xfrm>
              <a:off x="920115" y="3427019"/>
              <a:ext cx="1080008" cy="480873"/>
            </a:xfrm>
            <a:custGeom>
              <a:avLst/>
              <a:gdLst/>
              <a:ahLst/>
              <a:cxnLst/>
              <a:rect l="0" t="0" r="0" b="0"/>
              <a:pathLst>
                <a:path w="1080008" h="480873">
                  <a:moveTo>
                    <a:pt x="810514" y="0"/>
                  </a:moveTo>
                  <a:lnTo>
                    <a:pt x="1080008" y="212077"/>
                  </a:lnTo>
                  <a:lnTo>
                    <a:pt x="867029" y="480873"/>
                  </a:lnTo>
                  <a:lnTo>
                    <a:pt x="852932" y="360654"/>
                  </a:lnTo>
                  <a:lnTo>
                    <a:pt x="28321" y="457632"/>
                  </a:lnTo>
                  <a:lnTo>
                    <a:pt x="0" y="217195"/>
                  </a:lnTo>
                  <a:lnTo>
                    <a:pt x="824611" y="120218"/>
                  </a:lnTo>
                  <a:lnTo>
                    <a:pt x="810514"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650">
              <a:extLst>
                <a:ext uri="{FF2B5EF4-FFF2-40B4-BE49-F238E27FC236}">
                  <a16:creationId xmlns:a16="http://schemas.microsoft.com/office/drawing/2014/main" id="{A7A7659E-D0F0-417C-A98E-D31C0A52DFA0}"/>
                </a:ext>
              </a:extLst>
            </p:cNvPr>
            <p:cNvSpPr/>
            <p:nvPr/>
          </p:nvSpPr>
          <p:spPr>
            <a:xfrm>
              <a:off x="920115" y="3427019"/>
              <a:ext cx="1080008" cy="480873"/>
            </a:xfrm>
            <a:custGeom>
              <a:avLst/>
              <a:gdLst/>
              <a:ahLst/>
              <a:cxnLst/>
              <a:rect l="0" t="0" r="0" b="0"/>
              <a:pathLst>
                <a:path w="1080008" h="480873">
                  <a:moveTo>
                    <a:pt x="0" y="217195"/>
                  </a:moveTo>
                  <a:lnTo>
                    <a:pt x="824611" y="120218"/>
                  </a:lnTo>
                  <a:lnTo>
                    <a:pt x="810514" y="0"/>
                  </a:lnTo>
                  <a:lnTo>
                    <a:pt x="1080008" y="212077"/>
                  </a:lnTo>
                  <a:lnTo>
                    <a:pt x="867029" y="480873"/>
                  </a:lnTo>
                  <a:lnTo>
                    <a:pt x="852932" y="360654"/>
                  </a:lnTo>
                  <a:lnTo>
                    <a:pt x="28321" y="457632"/>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8" name="Shape 652">
              <a:extLst>
                <a:ext uri="{FF2B5EF4-FFF2-40B4-BE49-F238E27FC236}">
                  <a16:creationId xmlns:a16="http://schemas.microsoft.com/office/drawing/2014/main" id="{37764697-88A6-4B68-BB61-7E4965634C8B}"/>
                </a:ext>
              </a:extLst>
            </p:cNvPr>
            <p:cNvSpPr/>
            <p:nvPr/>
          </p:nvSpPr>
          <p:spPr>
            <a:xfrm>
              <a:off x="975614" y="2513711"/>
              <a:ext cx="616458" cy="269621"/>
            </a:xfrm>
            <a:custGeom>
              <a:avLst/>
              <a:gdLst/>
              <a:ahLst/>
              <a:cxnLst/>
              <a:rect l="0" t="0" r="0" b="0"/>
              <a:pathLst>
                <a:path w="616458" h="269621">
                  <a:moveTo>
                    <a:pt x="464947" y="0"/>
                  </a:moveTo>
                  <a:lnTo>
                    <a:pt x="616458" y="118745"/>
                  </a:lnTo>
                  <a:lnTo>
                    <a:pt x="496570" y="269621"/>
                  </a:lnTo>
                  <a:lnTo>
                    <a:pt x="488696" y="202184"/>
                  </a:lnTo>
                  <a:lnTo>
                    <a:pt x="15748" y="257810"/>
                  </a:lnTo>
                  <a:lnTo>
                    <a:pt x="0" y="122936"/>
                  </a:lnTo>
                  <a:lnTo>
                    <a:pt x="472821" y="67310"/>
                  </a:lnTo>
                  <a:lnTo>
                    <a:pt x="46494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9" name="Shape 654">
              <a:extLst>
                <a:ext uri="{FF2B5EF4-FFF2-40B4-BE49-F238E27FC236}">
                  <a16:creationId xmlns:a16="http://schemas.microsoft.com/office/drawing/2014/main" id="{E9B390D7-8986-46C9-9035-2C47A31E409A}"/>
                </a:ext>
              </a:extLst>
            </p:cNvPr>
            <p:cNvSpPr/>
            <p:nvPr/>
          </p:nvSpPr>
          <p:spPr>
            <a:xfrm>
              <a:off x="975614" y="2513711"/>
              <a:ext cx="616458" cy="269621"/>
            </a:xfrm>
            <a:custGeom>
              <a:avLst/>
              <a:gdLst/>
              <a:ahLst/>
              <a:cxnLst/>
              <a:rect l="0" t="0" r="0" b="0"/>
              <a:pathLst>
                <a:path w="616458" h="269621">
                  <a:moveTo>
                    <a:pt x="0" y="122936"/>
                  </a:moveTo>
                  <a:lnTo>
                    <a:pt x="472821" y="67310"/>
                  </a:lnTo>
                  <a:lnTo>
                    <a:pt x="464947" y="0"/>
                  </a:lnTo>
                  <a:lnTo>
                    <a:pt x="616458" y="118745"/>
                  </a:lnTo>
                  <a:lnTo>
                    <a:pt x="496570" y="269621"/>
                  </a:lnTo>
                  <a:lnTo>
                    <a:pt x="488696" y="202184"/>
                  </a:lnTo>
                  <a:lnTo>
                    <a:pt x="15748" y="25781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10" name="Shape 656">
              <a:extLst>
                <a:ext uri="{FF2B5EF4-FFF2-40B4-BE49-F238E27FC236}">
                  <a16:creationId xmlns:a16="http://schemas.microsoft.com/office/drawing/2014/main" id="{38E7945D-6377-4F7C-8930-D18F6ACBC98D}"/>
                </a:ext>
              </a:extLst>
            </p:cNvPr>
            <p:cNvSpPr/>
            <p:nvPr/>
          </p:nvSpPr>
          <p:spPr>
            <a:xfrm>
              <a:off x="975487" y="2704211"/>
              <a:ext cx="616585" cy="271145"/>
            </a:xfrm>
            <a:custGeom>
              <a:avLst/>
              <a:gdLst/>
              <a:ahLst/>
              <a:cxnLst/>
              <a:rect l="0" t="0" r="0" b="0"/>
              <a:pathLst>
                <a:path w="616585" h="271145">
                  <a:moveTo>
                    <a:pt x="464947" y="0"/>
                  </a:moveTo>
                  <a:lnTo>
                    <a:pt x="616585" y="119634"/>
                  </a:lnTo>
                  <a:lnTo>
                    <a:pt x="496824" y="271145"/>
                  </a:lnTo>
                  <a:lnTo>
                    <a:pt x="488823" y="203327"/>
                  </a:lnTo>
                  <a:lnTo>
                    <a:pt x="16002" y="258953"/>
                  </a:lnTo>
                  <a:lnTo>
                    <a:pt x="0" y="123317"/>
                  </a:lnTo>
                  <a:lnTo>
                    <a:pt x="472948" y="67818"/>
                  </a:lnTo>
                  <a:lnTo>
                    <a:pt x="46494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11" name="Shape 658">
              <a:extLst>
                <a:ext uri="{FF2B5EF4-FFF2-40B4-BE49-F238E27FC236}">
                  <a16:creationId xmlns:a16="http://schemas.microsoft.com/office/drawing/2014/main" id="{92C62742-65DE-4840-B5EA-222FC25A2152}"/>
                </a:ext>
              </a:extLst>
            </p:cNvPr>
            <p:cNvSpPr/>
            <p:nvPr/>
          </p:nvSpPr>
          <p:spPr>
            <a:xfrm>
              <a:off x="975487" y="2704211"/>
              <a:ext cx="616585" cy="271145"/>
            </a:xfrm>
            <a:custGeom>
              <a:avLst/>
              <a:gdLst/>
              <a:ahLst/>
              <a:cxnLst/>
              <a:rect l="0" t="0" r="0" b="0"/>
              <a:pathLst>
                <a:path w="616585" h="271145">
                  <a:moveTo>
                    <a:pt x="0" y="123317"/>
                  </a:moveTo>
                  <a:lnTo>
                    <a:pt x="472948" y="67818"/>
                  </a:lnTo>
                  <a:lnTo>
                    <a:pt x="464947" y="0"/>
                  </a:lnTo>
                  <a:lnTo>
                    <a:pt x="616585" y="119634"/>
                  </a:lnTo>
                  <a:lnTo>
                    <a:pt x="496824" y="271145"/>
                  </a:lnTo>
                  <a:lnTo>
                    <a:pt x="488823" y="203327"/>
                  </a:lnTo>
                  <a:lnTo>
                    <a:pt x="16002" y="258953"/>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12" name="Shape 660">
              <a:extLst>
                <a:ext uri="{FF2B5EF4-FFF2-40B4-BE49-F238E27FC236}">
                  <a16:creationId xmlns:a16="http://schemas.microsoft.com/office/drawing/2014/main" id="{606AD8BD-C8A2-4425-959B-F05ED91F8FB7}"/>
                </a:ext>
              </a:extLst>
            </p:cNvPr>
            <p:cNvSpPr/>
            <p:nvPr/>
          </p:nvSpPr>
          <p:spPr>
            <a:xfrm>
              <a:off x="975487" y="2943860"/>
              <a:ext cx="616585" cy="271208"/>
            </a:xfrm>
            <a:custGeom>
              <a:avLst/>
              <a:gdLst/>
              <a:ahLst/>
              <a:cxnLst/>
              <a:rect l="0" t="0" r="0" b="0"/>
              <a:pathLst>
                <a:path w="616585" h="271208">
                  <a:moveTo>
                    <a:pt x="464947" y="0"/>
                  </a:moveTo>
                  <a:lnTo>
                    <a:pt x="616585" y="119659"/>
                  </a:lnTo>
                  <a:lnTo>
                    <a:pt x="496824" y="271208"/>
                  </a:lnTo>
                  <a:lnTo>
                    <a:pt x="488823" y="203416"/>
                  </a:lnTo>
                  <a:lnTo>
                    <a:pt x="16002" y="259029"/>
                  </a:lnTo>
                  <a:lnTo>
                    <a:pt x="0" y="123431"/>
                  </a:lnTo>
                  <a:lnTo>
                    <a:pt x="472948" y="67818"/>
                  </a:lnTo>
                  <a:lnTo>
                    <a:pt x="46494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13" name="Shape 662">
              <a:extLst>
                <a:ext uri="{FF2B5EF4-FFF2-40B4-BE49-F238E27FC236}">
                  <a16:creationId xmlns:a16="http://schemas.microsoft.com/office/drawing/2014/main" id="{1697FC0D-3C78-45BA-851C-C092D1396791}"/>
                </a:ext>
              </a:extLst>
            </p:cNvPr>
            <p:cNvSpPr/>
            <p:nvPr/>
          </p:nvSpPr>
          <p:spPr>
            <a:xfrm>
              <a:off x="975487" y="2943860"/>
              <a:ext cx="616585" cy="271208"/>
            </a:xfrm>
            <a:custGeom>
              <a:avLst/>
              <a:gdLst/>
              <a:ahLst/>
              <a:cxnLst/>
              <a:rect l="0" t="0" r="0" b="0"/>
              <a:pathLst>
                <a:path w="616585" h="271208">
                  <a:moveTo>
                    <a:pt x="0" y="123431"/>
                  </a:moveTo>
                  <a:lnTo>
                    <a:pt x="472948" y="67818"/>
                  </a:lnTo>
                  <a:lnTo>
                    <a:pt x="464947" y="0"/>
                  </a:lnTo>
                  <a:lnTo>
                    <a:pt x="616585" y="119659"/>
                  </a:lnTo>
                  <a:lnTo>
                    <a:pt x="496824" y="271208"/>
                  </a:lnTo>
                  <a:lnTo>
                    <a:pt x="488823" y="203416"/>
                  </a:lnTo>
                  <a:lnTo>
                    <a:pt x="16002" y="259029"/>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5895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F96BCF6-5BF1-4C4E-8487-C408D4DBDEF3}"/>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1A41BF14-0FFF-43E5-8A92-12B7D22BA666}"/>
              </a:ext>
            </a:extLst>
          </p:cNvPr>
          <p:cNvSpPr>
            <a:spLocks noGrp="1"/>
          </p:cNvSpPr>
          <p:nvPr>
            <p:ph idx="1"/>
          </p:nvPr>
        </p:nvSpPr>
        <p:spPr>
          <a:xfrm>
            <a:off x="821110" y="1253331"/>
            <a:ext cx="10515600" cy="4351338"/>
          </a:xfrm>
        </p:spPr>
        <p:txBody>
          <a:bodyPr/>
          <a:lstStyle/>
          <a:p>
            <a:r>
              <a:rPr lang="tr-TR" sz="1600" dirty="0">
                <a:latin typeface="Times New Roman" panose="02020603050405020304" pitchFamily="18" charset="0"/>
                <a:cs typeface="Times New Roman" panose="02020603050405020304" pitchFamily="18" charset="0"/>
              </a:rPr>
              <a:t>Başvuruları tamamlanan yayınların sisteme kaydedilmesi için </a:t>
            </a:r>
            <a:r>
              <a:rPr lang="tr-TR" sz="1600" dirty="0">
                <a:solidFill>
                  <a:srgbClr val="FF0000"/>
                </a:solidFill>
                <a:latin typeface="Times New Roman" panose="02020603050405020304" pitchFamily="18" charset="0"/>
                <a:cs typeface="Times New Roman" panose="02020603050405020304" pitchFamily="18" charset="0"/>
              </a:rPr>
              <a:t>Başvuruyu Tamamla</a:t>
            </a:r>
            <a:r>
              <a:rPr lang="tr-TR" sz="1600" dirty="0">
                <a:latin typeface="Times New Roman" panose="02020603050405020304" pitchFamily="18" charset="0"/>
                <a:cs typeface="Times New Roman" panose="02020603050405020304" pitchFamily="18" charset="0"/>
              </a:rPr>
              <a:t> butonuna basılır.</a:t>
            </a:r>
          </a:p>
          <a:p>
            <a:endParaRPr lang="tr-TR" dirty="0"/>
          </a:p>
        </p:txBody>
      </p:sp>
      <p:grpSp>
        <p:nvGrpSpPr>
          <p:cNvPr id="4" name="Group 5929">
            <a:extLst>
              <a:ext uri="{FF2B5EF4-FFF2-40B4-BE49-F238E27FC236}">
                <a16:creationId xmlns:a16="http://schemas.microsoft.com/office/drawing/2014/main" id="{D8D8162C-C32B-4550-818B-634F44641E1B}"/>
              </a:ext>
            </a:extLst>
          </p:cNvPr>
          <p:cNvGrpSpPr/>
          <p:nvPr/>
        </p:nvGrpSpPr>
        <p:grpSpPr>
          <a:xfrm>
            <a:off x="384127" y="2006077"/>
            <a:ext cx="10961128" cy="4582982"/>
            <a:chOff x="0" y="0"/>
            <a:chExt cx="7731506" cy="3939540"/>
          </a:xfrm>
        </p:grpSpPr>
        <p:pic>
          <p:nvPicPr>
            <p:cNvPr id="5" name="Picture 692">
              <a:extLst>
                <a:ext uri="{FF2B5EF4-FFF2-40B4-BE49-F238E27FC236}">
                  <a16:creationId xmlns:a16="http://schemas.microsoft.com/office/drawing/2014/main" id="{26025D82-3834-4BB9-859C-83ED9BAFFF22}"/>
                </a:ext>
              </a:extLst>
            </p:cNvPr>
            <p:cNvPicPr/>
            <p:nvPr/>
          </p:nvPicPr>
          <p:blipFill>
            <a:blip r:embed="rId2"/>
            <a:stretch>
              <a:fillRect/>
            </a:stretch>
          </p:blipFill>
          <p:spPr>
            <a:xfrm>
              <a:off x="398018" y="0"/>
              <a:ext cx="7333488" cy="3939540"/>
            </a:xfrm>
            <a:prstGeom prst="rect">
              <a:avLst/>
            </a:prstGeom>
          </p:spPr>
        </p:pic>
        <p:sp>
          <p:nvSpPr>
            <p:cNvPr id="6" name="Shape 698">
              <a:extLst>
                <a:ext uri="{FF2B5EF4-FFF2-40B4-BE49-F238E27FC236}">
                  <a16:creationId xmlns:a16="http://schemas.microsoft.com/office/drawing/2014/main" id="{1EE8350C-1A4C-4E5D-ADEF-63E3ED823E9F}"/>
                </a:ext>
              </a:extLst>
            </p:cNvPr>
            <p:cNvSpPr/>
            <p:nvPr/>
          </p:nvSpPr>
          <p:spPr>
            <a:xfrm>
              <a:off x="0" y="1928368"/>
              <a:ext cx="616458" cy="269621"/>
            </a:xfrm>
            <a:custGeom>
              <a:avLst/>
              <a:gdLst/>
              <a:ahLst/>
              <a:cxnLst/>
              <a:rect l="0" t="0" r="0" b="0"/>
              <a:pathLst>
                <a:path w="616458" h="269621">
                  <a:moveTo>
                    <a:pt x="464947" y="0"/>
                  </a:moveTo>
                  <a:lnTo>
                    <a:pt x="616458" y="118745"/>
                  </a:lnTo>
                  <a:lnTo>
                    <a:pt x="496570" y="269621"/>
                  </a:lnTo>
                  <a:lnTo>
                    <a:pt x="488696" y="202184"/>
                  </a:lnTo>
                  <a:lnTo>
                    <a:pt x="15748" y="257810"/>
                  </a:lnTo>
                  <a:lnTo>
                    <a:pt x="0" y="122936"/>
                  </a:lnTo>
                  <a:lnTo>
                    <a:pt x="472821" y="67310"/>
                  </a:lnTo>
                  <a:lnTo>
                    <a:pt x="46494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700">
              <a:extLst>
                <a:ext uri="{FF2B5EF4-FFF2-40B4-BE49-F238E27FC236}">
                  <a16:creationId xmlns:a16="http://schemas.microsoft.com/office/drawing/2014/main" id="{5917DA2B-FDD1-46CA-BC8D-81ADC2E4D3E4}"/>
                </a:ext>
              </a:extLst>
            </p:cNvPr>
            <p:cNvSpPr/>
            <p:nvPr/>
          </p:nvSpPr>
          <p:spPr>
            <a:xfrm>
              <a:off x="0" y="1928368"/>
              <a:ext cx="616458" cy="269621"/>
            </a:xfrm>
            <a:custGeom>
              <a:avLst/>
              <a:gdLst/>
              <a:ahLst/>
              <a:cxnLst/>
              <a:rect l="0" t="0" r="0" b="0"/>
              <a:pathLst>
                <a:path w="616458" h="269621">
                  <a:moveTo>
                    <a:pt x="0" y="122936"/>
                  </a:moveTo>
                  <a:lnTo>
                    <a:pt x="472821" y="67310"/>
                  </a:lnTo>
                  <a:lnTo>
                    <a:pt x="464947" y="0"/>
                  </a:lnTo>
                  <a:lnTo>
                    <a:pt x="616458" y="118745"/>
                  </a:lnTo>
                  <a:lnTo>
                    <a:pt x="496570" y="269621"/>
                  </a:lnTo>
                  <a:lnTo>
                    <a:pt x="488696" y="202184"/>
                  </a:lnTo>
                  <a:lnTo>
                    <a:pt x="15748" y="25781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8" name="Shape 702">
              <a:extLst>
                <a:ext uri="{FF2B5EF4-FFF2-40B4-BE49-F238E27FC236}">
                  <a16:creationId xmlns:a16="http://schemas.microsoft.com/office/drawing/2014/main" id="{678CCD43-E1ED-4089-812E-8C8CA2BFD2D2}"/>
                </a:ext>
              </a:extLst>
            </p:cNvPr>
            <p:cNvSpPr/>
            <p:nvPr/>
          </p:nvSpPr>
          <p:spPr>
            <a:xfrm>
              <a:off x="6128132" y="3049486"/>
              <a:ext cx="1027811" cy="672833"/>
            </a:xfrm>
            <a:custGeom>
              <a:avLst/>
              <a:gdLst/>
              <a:ahLst/>
              <a:cxnLst/>
              <a:rect l="0" t="0" r="0" b="0"/>
              <a:pathLst>
                <a:path w="1027811" h="672833">
                  <a:moveTo>
                    <a:pt x="706755" y="0"/>
                  </a:moveTo>
                  <a:lnTo>
                    <a:pt x="1027811" y="120625"/>
                  </a:lnTo>
                  <a:lnTo>
                    <a:pt x="906145" y="441236"/>
                  </a:lnTo>
                  <a:lnTo>
                    <a:pt x="856361" y="330924"/>
                  </a:lnTo>
                  <a:lnTo>
                    <a:pt x="99695" y="672833"/>
                  </a:lnTo>
                  <a:lnTo>
                    <a:pt x="0" y="452222"/>
                  </a:lnTo>
                  <a:lnTo>
                    <a:pt x="756666" y="110312"/>
                  </a:lnTo>
                  <a:lnTo>
                    <a:pt x="706755"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9" name="Shape 704">
              <a:extLst>
                <a:ext uri="{FF2B5EF4-FFF2-40B4-BE49-F238E27FC236}">
                  <a16:creationId xmlns:a16="http://schemas.microsoft.com/office/drawing/2014/main" id="{C048D730-B83D-42BE-948A-F226E672C316}"/>
                </a:ext>
              </a:extLst>
            </p:cNvPr>
            <p:cNvSpPr/>
            <p:nvPr/>
          </p:nvSpPr>
          <p:spPr>
            <a:xfrm>
              <a:off x="6128132" y="3049486"/>
              <a:ext cx="1027811" cy="672833"/>
            </a:xfrm>
            <a:custGeom>
              <a:avLst/>
              <a:gdLst/>
              <a:ahLst/>
              <a:cxnLst/>
              <a:rect l="0" t="0" r="0" b="0"/>
              <a:pathLst>
                <a:path w="1027811" h="672833">
                  <a:moveTo>
                    <a:pt x="0" y="452222"/>
                  </a:moveTo>
                  <a:lnTo>
                    <a:pt x="756666" y="110312"/>
                  </a:lnTo>
                  <a:lnTo>
                    <a:pt x="706755" y="0"/>
                  </a:lnTo>
                  <a:lnTo>
                    <a:pt x="1027811" y="120625"/>
                  </a:lnTo>
                  <a:lnTo>
                    <a:pt x="906145" y="441236"/>
                  </a:lnTo>
                  <a:lnTo>
                    <a:pt x="856361" y="330924"/>
                  </a:lnTo>
                  <a:lnTo>
                    <a:pt x="99695" y="672833"/>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55697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593B58-AAF1-4062-8A12-F78F4DD2A743}"/>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BD51D90D-48B0-4C0B-A375-66760953FF9F}"/>
              </a:ext>
            </a:extLst>
          </p:cNvPr>
          <p:cNvSpPr>
            <a:spLocks noGrp="1"/>
          </p:cNvSpPr>
          <p:nvPr>
            <p:ph idx="1"/>
          </p:nvPr>
        </p:nvSpPr>
        <p:spPr>
          <a:xfrm>
            <a:off x="775447" y="1033696"/>
            <a:ext cx="10515600" cy="4351338"/>
          </a:xfrm>
        </p:spPr>
        <p:txBody>
          <a:bodyPr/>
          <a:lstStyle/>
          <a:p>
            <a:r>
              <a:rPr lang="tr-TR" sz="1600" dirty="0">
                <a:latin typeface="Times New Roman" panose="02020603050405020304" pitchFamily="18" charset="0"/>
                <a:cs typeface="Times New Roman" panose="02020603050405020304" pitchFamily="18" charset="0"/>
              </a:rPr>
              <a:t>Başvuruya eklenecek başka kitap var ise </a:t>
            </a:r>
            <a:r>
              <a:rPr lang="tr-TR" sz="1600" dirty="0">
                <a:solidFill>
                  <a:srgbClr val="FF0000"/>
                </a:solidFill>
                <a:latin typeface="Times New Roman" panose="02020603050405020304" pitchFamily="18" charset="0"/>
                <a:cs typeface="Times New Roman" panose="02020603050405020304" pitchFamily="18" charset="0"/>
              </a:rPr>
              <a:t>Evet, Başvuruya Devam Et </a:t>
            </a:r>
            <a:r>
              <a:rPr lang="tr-TR" sz="1600" dirty="0">
                <a:latin typeface="Times New Roman" panose="02020603050405020304" pitchFamily="18" charset="0"/>
                <a:cs typeface="Times New Roman" panose="02020603050405020304" pitchFamily="18" charset="0"/>
              </a:rPr>
              <a:t>alanı</a:t>
            </a:r>
            <a:r>
              <a:rPr lang="tr-TR" sz="1600" dirty="0">
                <a:solidFill>
                  <a:srgbClr val="FF0000"/>
                </a:solidFill>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 seçilmelidir. Başka kaydedilecek kitap yok ise </a:t>
            </a:r>
            <a:r>
              <a:rPr lang="tr-TR" sz="1600" dirty="0">
                <a:solidFill>
                  <a:srgbClr val="FF0000"/>
                </a:solidFill>
                <a:latin typeface="Times New Roman" panose="02020603050405020304" pitchFamily="18" charset="0"/>
                <a:cs typeface="Times New Roman" panose="02020603050405020304" pitchFamily="18" charset="0"/>
              </a:rPr>
              <a:t>Hayır. Başvuruyu Tamamla </a:t>
            </a:r>
            <a:r>
              <a:rPr lang="tr-TR" sz="1600" dirty="0">
                <a:latin typeface="Times New Roman" panose="02020603050405020304" pitchFamily="18" charset="0"/>
                <a:cs typeface="Times New Roman" panose="02020603050405020304" pitchFamily="18" charset="0"/>
              </a:rPr>
              <a:t>alanı seçilir. </a:t>
            </a:r>
          </a:p>
          <a:p>
            <a:endParaRPr lang="tr-TR" dirty="0"/>
          </a:p>
        </p:txBody>
      </p:sp>
      <p:grpSp>
        <p:nvGrpSpPr>
          <p:cNvPr id="4" name="Group 5786">
            <a:extLst>
              <a:ext uri="{FF2B5EF4-FFF2-40B4-BE49-F238E27FC236}">
                <a16:creationId xmlns:a16="http://schemas.microsoft.com/office/drawing/2014/main" id="{E8CF54BF-4E42-4CD9-8BE4-32ED6CD3BC1A}"/>
              </a:ext>
            </a:extLst>
          </p:cNvPr>
          <p:cNvGrpSpPr/>
          <p:nvPr/>
        </p:nvGrpSpPr>
        <p:grpSpPr>
          <a:xfrm>
            <a:off x="900953" y="1690687"/>
            <a:ext cx="10515600" cy="4802187"/>
            <a:chOff x="0" y="0"/>
            <a:chExt cx="7260336" cy="3840480"/>
          </a:xfrm>
        </p:grpSpPr>
        <p:pic>
          <p:nvPicPr>
            <p:cNvPr id="5" name="Picture 741">
              <a:extLst>
                <a:ext uri="{FF2B5EF4-FFF2-40B4-BE49-F238E27FC236}">
                  <a16:creationId xmlns:a16="http://schemas.microsoft.com/office/drawing/2014/main" id="{6889949F-ACE3-4A60-BF5A-A1413F42D737}"/>
                </a:ext>
              </a:extLst>
            </p:cNvPr>
            <p:cNvPicPr/>
            <p:nvPr/>
          </p:nvPicPr>
          <p:blipFill>
            <a:blip r:embed="rId3"/>
            <a:stretch>
              <a:fillRect/>
            </a:stretch>
          </p:blipFill>
          <p:spPr>
            <a:xfrm>
              <a:off x="0" y="0"/>
              <a:ext cx="7260336" cy="3840480"/>
            </a:xfrm>
            <a:prstGeom prst="rect">
              <a:avLst/>
            </a:prstGeom>
          </p:spPr>
        </p:pic>
        <p:sp>
          <p:nvSpPr>
            <p:cNvPr id="6" name="Shape 747">
              <a:extLst>
                <a:ext uri="{FF2B5EF4-FFF2-40B4-BE49-F238E27FC236}">
                  <a16:creationId xmlns:a16="http://schemas.microsoft.com/office/drawing/2014/main" id="{43D11D44-B0C0-4582-950C-22ADC1529E49}"/>
                </a:ext>
              </a:extLst>
            </p:cNvPr>
            <p:cNvSpPr/>
            <p:nvPr/>
          </p:nvSpPr>
          <p:spPr>
            <a:xfrm>
              <a:off x="2060575" y="2381377"/>
              <a:ext cx="1027811" cy="672846"/>
            </a:xfrm>
            <a:custGeom>
              <a:avLst/>
              <a:gdLst/>
              <a:ahLst/>
              <a:cxnLst/>
              <a:rect l="0" t="0" r="0" b="0"/>
              <a:pathLst>
                <a:path w="1027811" h="672846">
                  <a:moveTo>
                    <a:pt x="706882" y="0"/>
                  </a:moveTo>
                  <a:lnTo>
                    <a:pt x="1027811" y="120523"/>
                  </a:lnTo>
                  <a:lnTo>
                    <a:pt x="906272" y="441198"/>
                  </a:lnTo>
                  <a:lnTo>
                    <a:pt x="856361" y="330835"/>
                  </a:lnTo>
                  <a:lnTo>
                    <a:pt x="99695" y="672846"/>
                  </a:lnTo>
                  <a:lnTo>
                    <a:pt x="0" y="452120"/>
                  </a:lnTo>
                  <a:lnTo>
                    <a:pt x="756666" y="110236"/>
                  </a:lnTo>
                  <a:lnTo>
                    <a:pt x="706882"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749">
              <a:extLst>
                <a:ext uri="{FF2B5EF4-FFF2-40B4-BE49-F238E27FC236}">
                  <a16:creationId xmlns:a16="http://schemas.microsoft.com/office/drawing/2014/main" id="{670278E1-DAF6-4170-9B4F-78385FBF6B7C}"/>
                </a:ext>
              </a:extLst>
            </p:cNvPr>
            <p:cNvSpPr/>
            <p:nvPr/>
          </p:nvSpPr>
          <p:spPr>
            <a:xfrm>
              <a:off x="2060575" y="2381377"/>
              <a:ext cx="1027811" cy="672846"/>
            </a:xfrm>
            <a:custGeom>
              <a:avLst/>
              <a:gdLst/>
              <a:ahLst/>
              <a:cxnLst/>
              <a:rect l="0" t="0" r="0" b="0"/>
              <a:pathLst>
                <a:path w="1027811" h="672846">
                  <a:moveTo>
                    <a:pt x="0" y="452120"/>
                  </a:moveTo>
                  <a:lnTo>
                    <a:pt x="756666" y="110236"/>
                  </a:lnTo>
                  <a:lnTo>
                    <a:pt x="706882" y="0"/>
                  </a:lnTo>
                  <a:lnTo>
                    <a:pt x="1027811" y="120523"/>
                  </a:lnTo>
                  <a:lnTo>
                    <a:pt x="906272" y="441198"/>
                  </a:lnTo>
                  <a:lnTo>
                    <a:pt x="856361" y="330835"/>
                  </a:lnTo>
                  <a:lnTo>
                    <a:pt x="99695" y="672846"/>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88714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F81342-B2A7-4FE1-AE8B-4CFB5D7367A5}"/>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315BAA45-5CC9-4E9B-9A6C-443B86AF2945}"/>
              </a:ext>
            </a:extLst>
          </p:cNvPr>
          <p:cNvSpPr>
            <a:spLocks noGrp="1"/>
          </p:cNvSpPr>
          <p:nvPr>
            <p:ph idx="1"/>
          </p:nvPr>
        </p:nvSpPr>
        <p:spPr>
          <a:xfrm>
            <a:off x="838200" y="1027906"/>
            <a:ext cx="10515600" cy="4351338"/>
          </a:xfrm>
        </p:spPr>
        <p:txBody>
          <a:bodyPr>
            <a:normAutofit/>
          </a:bodyPr>
          <a:lstStyle/>
          <a:p>
            <a:r>
              <a:rPr lang="tr-TR" sz="1600" dirty="0">
                <a:solidFill>
                  <a:srgbClr val="FF0000"/>
                </a:solidFill>
                <a:latin typeface="Times New Roman" panose="02020603050405020304" pitchFamily="18" charset="0"/>
                <a:cs typeface="Times New Roman" panose="02020603050405020304" pitchFamily="18" charset="0"/>
              </a:rPr>
              <a:t>Başvuru Belgesini İndir </a:t>
            </a:r>
            <a:r>
              <a:rPr lang="tr-TR" sz="1600" dirty="0">
                <a:latin typeface="Times New Roman" panose="02020603050405020304" pitchFamily="18" charset="0"/>
                <a:cs typeface="Times New Roman" panose="02020603050405020304" pitchFamily="18" charset="0"/>
              </a:rPr>
              <a:t>butonuna basılarak başvuru formları indirilir ve her sayfası kaşelenip, imzalanarak (şahıslar yalnızca imzalı) Materyal Sağlama ve Dağıtım Şubesi adresine birer kitap örneği ile birlikte gönderilir.</a:t>
            </a:r>
          </a:p>
          <a:p>
            <a:endParaRPr lang="tr-TR" sz="1600" dirty="0">
              <a:latin typeface="Times New Roman" panose="02020603050405020304" pitchFamily="18" charset="0"/>
              <a:cs typeface="Times New Roman" panose="02020603050405020304" pitchFamily="18" charset="0"/>
            </a:endParaRPr>
          </a:p>
        </p:txBody>
      </p:sp>
      <p:grpSp>
        <p:nvGrpSpPr>
          <p:cNvPr id="4" name="Group 5854">
            <a:extLst>
              <a:ext uri="{FF2B5EF4-FFF2-40B4-BE49-F238E27FC236}">
                <a16:creationId xmlns:a16="http://schemas.microsoft.com/office/drawing/2014/main" id="{8FECF8A4-E2DD-4099-B76D-2B9E80CE1945}"/>
              </a:ext>
            </a:extLst>
          </p:cNvPr>
          <p:cNvGrpSpPr/>
          <p:nvPr/>
        </p:nvGrpSpPr>
        <p:grpSpPr>
          <a:xfrm>
            <a:off x="838200" y="1757082"/>
            <a:ext cx="10515600" cy="4735793"/>
            <a:chOff x="0" y="0"/>
            <a:chExt cx="7190232" cy="3970020"/>
          </a:xfrm>
        </p:grpSpPr>
        <p:pic>
          <p:nvPicPr>
            <p:cNvPr id="5" name="Picture 789">
              <a:extLst>
                <a:ext uri="{FF2B5EF4-FFF2-40B4-BE49-F238E27FC236}">
                  <a16:creationId xmlns:a16="http://schemas.microsoft.com/office/drawing/2014/main" id="{872AA09C-24E0-4102-B652-202710566743}"/>
                </a:ext>
              </a:extLst>
            </p:cNvPr>
            <p:cNvPicPr/>
            <p:nvPr/>
          </p:nvPicPr>
          <p:blipFill>
            <a:blip r:embed="rId2"/>
            <a:stretch>
              <a:fillRect/>
            </a:stretch>
          </p:blipFill>
          <p:spPr>
            <a:xfrm>
              <a:off x="0" y="0"/>
              <a:ext cx="7190232" cy="3970020"/>
            </a:xfrm>
            <a:prstGeom prst="rect">
              <a:avLst/>
            </a:prstGeom>
          </p:spPr>
        </p:pic>
        <p:sp>
          <p:nvSpPr>
            <p:cNvPr id="6" name="Shape 794">
              <a:extLst>
                <a:ext uri="{FF2B5EF4-FFF2-40B4-BE49-F238E27FC236}">
                  <a16:creationId xmlns:a16="http://schemas.microsoft.com/office/drawing/2014/main" id="{B74518ED-1451-4824-9ADC-010B46493069}"/>
                </a:ext>
              </a:extLst>
            </p:cNvPr>
            <p:cNvSpPr/>
            <p:nvPr/>
          </p:nvSpPr>
          <p:spPr>
            <a:xfrm>
              <a:off x="2498979" y="1695704"/>
              <a:ext cx="1027811" cy="672847"/>
            </a:xfrm>
            <a:custGeom>
              <a:avLst/>
              <a:gdLst/>
              <a:ahLst/>
              <a:cxnLst/>
              <a:rect l="0" t="0" r="0" b="0"/>
              <a:pathLst>
                <a:path w="1027811" h="672847">
                  <a:moveTo>
                    <a:pt x="706755" y="0"/>
                  </a:moveTo>
                  <a:lnTo>
                    <a:pt x="1027811" y="120650"/>
                  </a:lnTo>
                  <a:lnTo>
                    <a:pt x="906145" y="441325"/>
                  </a:lnTo>
                  <a:lnTo>
                    <a:pt x="856361" y="330962"/>
                  </a:lnTo>
                  <a:lnTo>
                    <a:pt x="99695" y="672847"/>
                  </a:lnTo>
                  <a:lnTo>
                    <a:pt x="0" y="452247"/>
                  </a:lnTo>
                  <a:lnTo>
                    <a:pt x="756666" y="110363"/>
                  </a:lnTo>
                  <a:lnTo>
                    <a:pt x="706755"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tr-TR"/>
            </a:p>
          </p:txBody>
        </p:sp>
        <p:sp>
          <p:nvSpPr>
            <p:cNvPr id="7" name="Shape 796">
              <a:extLst>
                <a:ext uri="{FF2B5EF4-FFF2-40B4-BE49-F238E27FC236}">
                  <a16:creationId xmlns:a16="http://schemas.microsoft.com/office/drawing/2014/main" id="{AC69D8A9-D1C6-43E1-8EE3-E90949BF2009}"/>
                </a:ext>
              </a:extLst>
            </p:cNvPr>
            <p:cNvSpPr/>
            <p:nvPr/>
          </p:nvSpPr>
          <p:spPr>
            <a:xfrm>
              <a:off x="2498979" y="1695704"/>
              <a:ext cx="1027811" cy="672847"/>
            </a:xfrm>
            <a:custGeom>
              <a:avLst/>
              <a:gdLst/>
              <a:ahLst/>
              <a:cxnLst/>
              <a:rect l="0" t="0" r="0" b="0"/>
              <a:pathLst>
                <a:path w="1027811" h="672847">
                  <a:moveTo>
                    <a:pt x="0" y="452247"/>
                  </a:moveTo>
                  <a:lnTo>
                    <a:pt x="756666" y="110363"/>
                  </a:lnTo>
                  <a:lnTo>
                    <a:pt x="706755" y="0"/>
                  </a:lnTo>
                  <a:lnTo>
                    <a:pt x="1027811" y="120650"/>
                  </a:lnTo>
                  <a:lnTo>
                    <a:pt x="906145" y="441325"/>
                  </a:lnTo>
                  <a:lnTo>
                    <a:pt x="856361" y="330962"/>
                  </a:lnTo>
                  <a:lnTo>
                    <a:pt x="99695" y="672847"/>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9836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2E56B3-401D-4B69-92B3-311007B4FFB2}"/>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0B1418E4-D80B-495D-B05F-F7BA8BD5CFC2}"/>
              </a:ext>
            </a:extLst>
          </p:cNvPr>
          <p:cNvSpPr>
            <a:spLocks noGrp="1"/>
          </p:cNvSpPr>
          <p:nvPr>
            <p:ph idx="1"/>
          </p:nvPr>
        </p:nvSpPr>
        <p:spPr>
          <a:xfrm>
            <a:off x="640977" y="1601508"/>
            <a:ext cx="10515600" cy="4351338"/>
          </a:xfrm>
        </p:spPr>
        <p:txBody>
          <a:bodyPr>
            <a:normAutofit/>
          </a:bodyPr>
          <a:lstStyle/>
          <a:p>
            <a:r>
              <a:rPr lang="tr-TR" sz="1800" b="1" dirty="0">
                <a:latin typeface="Times New Roman" panose="02020603050405020304" pitchFamily="18" charset="0"/>
                <a:cs typeface="Times New Roman" panose="02020603050405020304" pitchFamily="18" charset="0"/>
              </a:rPr>
              <a:t>Şube Tarafından; </a:t>
            </a:r>
          </a:p>
          <a:p>
            <a:r>
              <a:rPr lang="tr-TR" sz="1800" dirty="0">
                <a:latin typeface="Times New Roman" panose="02020603050405020304" pitchFamily="18" charset="0"/>
                <a:cs typeface="Times New Roman" panose="02020603050405020304" pitchFamily="18" charset="0"/>
              </a:rPr>
              <a:t>Materyal Sağlama Şubesine ulaşan belgelerin imza-kaşe kontrolü ile kitapların teknik incelemeleri yapılır. </a:t>
            </a:r>
          </a:p>
          <a:p>
            <a:r>
              <a:rPr lang="tr-TR" sz="1800" dirty="0">
                <a:latin typeface="Times New Roman" panose="02020603050405020304" pitchFamily="18" charset="0"/>
                <a:cs typeface="Times New Roman" panose="02020603050405020304" pitchFamily="18" charset="0"/>
              </a:rPr>
              <a:t>Teknik incelemesi tamamlanan yayınlar Yayın Seçme Kurulu gündemine alınır. </a:t>
            </a:r>
          </a:p>
          <a:p>
            <a:r>
              <a:rPr lang="tr-TR" sz="1800" dirty="0">
                <a:latin typeface="Times New Roman" panose="02020603050405020304" pitchFamily="18" charset="0"/>
                <a:cs typeface="Times New Roman" panose="02020603050405020304" pitchFamily="18" charset="0"/>
              </a:rPr>
              <a:t>Yayın Seçme Kurulu tarafından satın alınmasına karar verilen yayınlara ait bilgiler «Onay» işlemleri tamamlandıktan sonra yayıncılara e-posta ile bildirilir. </a:t>
            </a:r>
          </a:p>
          <a:p>
            <a:r>
              <a:rPr lang="tr-TR" sz="1800" dirty="0">
                <a:latin typeface="Times New Roman" panose="02020603050405020304" pitchFamily="18" charset="0"/>
                <a:cs typeface="Times New Roman" panose="02020603050405020304" pitchFamily="18" charset="0"/>
              </a:rPr>
              <a:t>Yayıncılar, satın alınmasına karar verilen sayıda kitabı, bildirilen adrese, bildirilen tarihler arasında teslim etmek mecburiyetindedir. </a:t>
            </a:r>
          </a:p>
          <a:p>
            <a:r>
              <a:rPr lang="tr-TR" sz="1800" dirty="0">
                <a:latin typeface="Times New Roman" panose="02020603050405020304" pitchFamily="18" charset="0"/>
                <a:cs typeface="Times New Roman" panose="02020603050405020304" pitchFamily="18" charset="0"/>
              </a:rPr>
              <a:t>Satın alınan yayınların kütüphanelere dağıtım planlaması, satın alınan sayıya göre ve toplu olarak belirli tarihlerde yapılacağı için, belirtilen adette ve belirtilen tarihler dışında teslim alma işlemi yapılmayacaktır</a:t>
            </a:r>
          </a:p>
        </p:txBody>
      </p:sp>
    </p:spTree>
    <p:extLst>
      <p:ext uri="{BB962C8B-B14F-4D97-AF65-F5344CB8AC3E}">
        <p14:creationId xmlns:p14="http://schemas.microsoft.com/office/powerpoint/2010/main" val="1485443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ADA2B7-C7F6-4EE9-9E97-1A1AA2AE63E8}"/>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6ACB957B-4131-485F-9094-2C9B873A9737}"/>
              </a:ext>
            </a:extLst>
          </p:cNvPr>
          <p:cNvSpPr>
            <a:spLocks noGrp="1"/>
          </p:cNvSpPr>
          <p:nvPr>
            <p:ph idx="1"/>
          </p:nvPr>
        </p:nvSpPr>
        <p:spPr/>
        <p:txBody>
          <a:bodyPr>
            <a:normAutofit/>
          </a:bodyPr>
          <a:lstStyle/>
          <a:p>
            <a:r>
              <a:rPr lang="tr-TR" sz="2100" b="1" dirty="0">
                <a:latin typeface="Times New Roman" panose="02020603050405020304" pitchFamily="18" charset="0"/>
                <a:cs typeface="Times New Roman" panose="02020603050405020304" pitchFamily="18" charset="0"/>
              </a:rPr>
              <a:t>Kitap Başvurularına</a:t>
            </a:r>
          </a:p>
          <a:p>
            <a:r>
              <a:rPr lang="tr-TR" sz="2100" dirty="0">
                <a:latin typeface="Times New Roman" panose="02020603050405020304" pitchFamily="18" charset="0"/>
                <a:cs typeface="Times New Roman" panose="02020603050405020304" pitchFamily="18" charset="0"/>
              </a:rPr>
              <a:t>Teslim alınan her örnek kitabın teknik kontrolü aşağıda belirtilen alanlar çerçevesinde yapılmaktadır.</a:t>
            </a:r>
          </a:p>
          <a:p>
            <a:r>
              <a:rPr lang="tr-TR" sz="2100" dirty="0">
                <a:latin typeface="Times New Roman" panose="02020603050405020304" pitchFamily="18" charset="0"/>
                <a:cs typeface="Times New Roman" panose="02020603050405020304" pitchFamily="18" charset="0"/>
              </a:rPr>
              <a:t>Derleme nüshasının teslim edilip edilmediği,</a:t>
            </a:r>
          </a:p>
          <a:p>
            <a:r>
              <a:rPr lang="tr-TR" sz="2100" dirty="0">
                <a:latin typeface="Times New Roman" panose="02020603050405020304" pitchFamily="18" charset="0"/>
                <a:cs typeface="Times New Roman" panose="02020603050405020304" pitchFamily="18" charset="0"/>
              </a:rPr>
              <a:t>ISBN ve bağlı olarak üretilmesi gereken barkodun bulunup bulunmadığı,</a:t>
            </a:r>
          </a:p>
          <a:p>
            <a:r>
              <a:rPr lang="tr-TR" sz="2100" dirty="0">
                <a:latin typeface="Times New Roman" panose="02020603050405020304" pitchFamily="18" charset="0"/>
                <a:cs typeface="Times New Roman" panose="02020603050405020304" pitchFamily="18" charset="0"/>
              </a:rPr>
              <a:t>Bandrolünün olup olmadığı (Bandrol Yönetmeliği kapsamında),</a:t>
            </a:r>
          </a:p>
          <a:p>
            <a:r>
              <a:rPr lang="tr-TR" sz="2100" dirty="0">
                <a:latin typeface="Times New Roman" panose="02020603050405020304" pitchFamily="18" charset="0"/>
                <a:cs typeface="Times New Roman" panose="02020603050405020304" pitchFamily="18" charset="0"/>
              </a:rPr>
              <a:t>Bibliyografik kontrol (Eser adı, yazar adı ve emeği geçenler bilgileri, marka ve yayımcı bilgileri, bası ve basım yılı, konu, hedef kitle, yayının dili ve alfabesi vd.),</a:t>
            </a:r>
          </a:p>
          <a:p>
            <a:r>
              <a:rPr lang="tr-TR" sz="2100" dirty="0">
                <a:latin typeface="Times New Roman" panose="02020603050405020304" pitchFamily="18" charset="0"/>
                <a:cs typeface="Times New Roman" panose="02020603050405020304" pitchFamily="18" charset="0"/>
              </a:rPr>
              <a:t>Baskı hatasının olup olmadığı,</a:t>
            </a:r>
          </a:p>
          <a:p>
            <a:r>
              <a:rPr lang="tr-TR" sz="2100" dirty="0">
                <a:latin typeface="Times New Roman" panose="02020603050405020304" pitchFamily="18" charset="0"/>
                <a:cs typeface="Times New Roman" panose="02020603050405020304" pitchFamily="18" charset="0"/>
              </a:rPr>
              <a:t>Basın Kanunu gereği künye sayfasında ve iç kapak arkasında olması gereken bilgilerin olup olmadığı.</a:t>
            </a:r>
          </a:p>
          <a:p>
            <a:pPr marL="0" indent="0">
              <a:buNone/>
            </a:pPr>
            <a:endParaRPr lang="tr-TR" sz="21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2768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827653-E9CB-4E68-8F75-CE98AD72B7C2}"/>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27FDE451-5019-4DEB-B44F-A7022CD7B981}"/>
              </a:ext>
            </a:extLst>
          </p:cNvPr>
          <p:cNvSpPr>
            <a:spLocks noGrp="1"/>
          </p:cNvSpPr>
          <p:nvPr>
            <p:ph idx="1"/>
          </p:nvPr>
        </p:nvSpPr>
        <p:spPr>
          <a:xfrm>
            <a:off x="712694" y="2435225"/>
            <a:ext cx="10515600" cy="4351338"/>
          </a:xfrm>
        </p:spPr>
        <p:txBody>
          <a:bodyPr/>
          <a:lstStyle/>
          <a:p>
            <a:r>
              <a:rPr lang="tr-TR" sz="2200" dirty="0">
                <a:latin typeface="Times New Roman" panose="02020603050405020304" pitchFamily="18" charset="0"/>
                <a:cs typeface="Times New Roman" panose="02020603050405020304" pitchFamily="18" charset="0"/>
              </a:rPr>
              <a:t>Yukarıda belirtilen teknik kontrol dışında, Yayın Seçme Yönetmeliği’nin 10. Maddesinde belirtilen Yayın Seçme Ölçütleri doğrultusunda içerik kontrolü yapılmakta olup, uygun olan kitaplar Yayın Seçme Kuruluna sunulmaktadır.</a:t>
            </a:r>
          </a:p>
          <a:p>
            <a:endParaRPr lang="tr-TR" dirty="0"/>
          </a:p>
        </p:txBody>
      </p:sp>
    </p:spTree>
    <p:extLst>
      <p:ext uri="{BB962C8B-B14F-4D97-AF65-F5344CB8AC3E}">
        <p14:creationId xmlns:p14="http://schemas.microsoft.com/office/powerpoint/2010/main" val="28411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83047A-1470-4EF7-869C-B09F7084F08C}"/>
              </a:ext>
            </a:extLst>
          </p:cNvPr>
          <p:cNvSpPr>
            <a:spLocks noGrp="1"/>
          </p:cNvSpPr>
          <p:nvPr>
            <p:ph type="title"/>
          </p:nvPr>
        </p:nvSpPr>
        <p:spPr>
          <a:xfrm>
            <a:off x="981635" y="117792"/>
            <a:ext cx="10515600" cy="1325563"/>
          </a:xfrm>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12A9AAED-B31F-44C4-88B2-51B075064C68}"/>
              </a:ext>
            </a:extLst>
          </p:cNvPr>
          <p:cNvSpPr>
            <a:spLocks noGrp="1"/>
          </p:cNvSpPr>
          <p:nvPr>
            <p:ph idx="1"/>
          </p:nvPr>
        </p:nvSpPr>
        <p:spPr>
          <a:xfrm>
            <a:off x="766482" y="1027906"/>
            <a:ext cx="10515600" cy="4351338"/>
          </a:xfrm>
        </p:spPr>
        <p:txBody>
          <a:bodyPr/>
          <a:lstStyle/>
          <a:p>
            <a:r>
              <a:rPr lang="tr-TR" sz="1400" b="1" dirty="0">
                <a:latin typeface="Times New Roman" panose="02020603050405020304" pitchFamily="18" charset="0"/>
                <a:cs typeface="Times New Roman" panose="02020603050405020304" pitchFamily="18" charset="0"/>
              </a:rPr>
              <a:t>Aktivasyon İşlemi</a:t>
            </a:r>
          </a:p>
          <a:p>
            <a:r>
              <a:rPr lang="tr-TR" sz="1400" dirty="0">
                <a:latin typeface="Times New Roman" panose="02020603050405020304" pitchFamily="18" charset="0"/>
                <a:cs typeface="Times New Roman" panose="02020603050405020304" pitchFamily="18" charset="0"/>
              </a:rPr>
              <a:t>Aktivasyon işlemini gerçekleştirmek için Yayın Standartları ve Derleme Bilgi Sistemi’ni tıklayınız</a:t>
            </a:r>
          </a:p>
          <a:p>
            <a:endParaRPr lang="tr-TR" dirty="0"/>
          </a:p>
          <a:p>
            <a:endParaRPr lang="tr-TR" dirty="0"/>
          </a:p>
        </p:txBody>
      </p:sp>
      <p:pic>
        <p:nvPicPr>
          <p:cNvPr id="4" name="Picture 107">
            <a:extLst>
              <a:ext uri="{FF2B5EF4-FFF2-40B4-BE49-F238E27FC236}">
                <a16:creationId xmlns:a16="http://schemas.microsoft.com/office/drawing/2014/main" id="{524C5844-0333-425A-BB7D-C004E581D4F6}"/>
              </a:ext>
            </a:extLst>
          </p:cNvPr>
          <p:cNvPicPr/>
          <p:nvPr/>
        </p:nvPicPr>
        <p:blipFill>
          <a:blip r:embed="rId2"/>
          <a:stretch>
            <a:fillRect/>
          </a:stretch>
        </p:blipFill>
        <p:spPr>
          <a:xfrm>
            <a:off x="766482" y="1690687"/>
            <a:ext cx="10412506" cy="4871477"/>
          </a:xfrm>
          <a:prstGeom prst="rect">
            <a:avLst/>
          </a:prstGeom>
        </p:spPr>
      </p:pic>
      <p:sp>
        <p:nvSpPr>
          <p:cNvPr id="5" name="Shape 108">
            <a:extLst>
              <a:ext uri="{FF2B5EF4-FFF2-40B4-BE49-F238E27FC236}">
                <a16:creationId xmlns:a16="http://schemas.microsoft.com/office/drawing/2014/main" id="{B3FF965D-EC17-4CD5-98E7-C626E119A870}"/>
              </a:ext>
            </a:extLst>
          </p:cNvPr>
          <p:cNvSpPr/>
          <p:nvPr/>
        </p:nvSpPr>
        <p:spPr>
          <a:xfrm>
            <a:off x="4220247" y="3012142"/>
            <a:ext cx="1804035" cy="968188"/>
          </a:xfrm>
          <a:custGeom>
            <a:avLst/>
            <a:gdLst/>
            <a:ahLst/>
            <a:cxnLst/>
            <a:rect l="0" t="0" r="0" b="0"/>
            <a:pathLst>
              <a:path w="1804416" h="679704">
                <a:moveTo>
                  <a:pt x="0" y="339852"/>
                </a:moveTo>
                <a:cubicBezTo>
                  <a:pt x="0" y="152146"/>
                  <a:pt x="403987" y="0"/>
                  <a:pt x="902208" y="0"/>
                </a:cubicBezTo>
                <a:cubicBezTo>
                  <a:pt x="1400429" y="0"/>
                  <a:pt x="1804416" y="152146"/>
                  <a:pt x="1804416" y="339852"/>
                </a:cubicBezTo>
                <a:cubicBezTo>
                  <a:pt x="1804416" y="527558"/>
                  <a:pt x="1400429" y="679704"/>
                  <a:pt x="902208" y="679704"/>
                </a:cubicBezTo>
                <a:cubicBezTo>
                  <a:pt x="403987" y="679704"/>
                  <a:pt x="0" y="527558"/>
                  <a:pt x="0" y="339852"/>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spTree>
    <p:extLst>
      <p:ext uri="{BB962C8B-B14F-4D97-AF65-F5344CB8AC3E}">
        <p14:creationId xmlns:p14="http://schemas.microsoft.com/office/powerpoint/2010/main" val="145516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E0C488-E2AA-4472-AD21-B991A5E68B4F}"/>
              </a:ext>
            </a:extLst>
          </p:cNvPr>
          <p:cNvSpPr>
            <a:spLocks noGrp="1"/>
          </p:cNvSpPr>
          <p:nvPr>
            <p:ph type="title"/>
          </p:nvPr>
        </p:nvSpPr>
        <p:spPr>
          <a:xfrm>
            <a:off x="838200" y="100171"/>
            <a:ext cx="10515600" cy="1325563"/>
          </a:xfrm>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02BB2C22-37D9-445B-ACAF-11E9D31E7CCC}"/>
              </a:ext>
            </a:extLst>
          </p:cNvPr>
          <p:cNvSpPr>
            <a:spLocks noGrp="1"/>
          </p:cNvSpPr>
          <p:nvPr>
            <p:ph idx="1"/>
          </p:nvPr>
        </p:nvSpPr>
        <p:spPr>
          <a:xfrm>
            <a:off x="838200" y="956049"/>
            <a:ext cx="10515600" cy="4351338"/>
          </a:xfrm>
        </p:spPr>
        <p:txBody>
          <a:bodyPr/>
          <a:lstStyle/>
          <a:p>
            <a:r>
              <a:rPr lang="tr-TR" sz="1400" b="1" dirty="0">
                <a:latin typeface="Times New Roman" panose="02020603050405020304" pitchFamily="18" charset="0"/>
                <a:cs typeface="Times New Roman" panose="02020603050405020304" pitchFamily="18" charset="0"/>
              </a:rPr>
              <a:t>Aktivasyon İşlemi: </a:t>
            </a:r>
            <a:r>
              <a:rPr lang="tr-TR" sz="1400" dirty="0">
                <a:latin typeface="Times New Roman" panose="02020603050405020304" pitchFamily="18" charset="0"/>
                <a:cs typeface="Times New Roman" panose="02020603050405020304" pitchFamily="18" charset="0"/>
              </a:rPr>
              <a:t>E-devlet ile girişi seçiniz.</a:t>
            </a:r>
          </a:p>
          <a:p>
            <a:endParaRPr lang="tr-TR" dirty="0"/>
          </a:p>
        </p:txBody>
      </p:sp>
      <p:grpSp>
        <p:nvGrpSpPr>
          <p:cNvPr id="4" name="Group 5144">
            <a:extLst>
              <a:ext uri="{FF2B5EF4-FFF2-40B4-BE49-F238E27FC236}">
                <a16:creationId xmlns:a16="http://schemas.microsoft.com/office/drawing/2014/main" id="{EB1038AB-D247-455B-8F61-7678BEF7E520}"/>
              </a:ext>
            </a:extLst>
          </p:cNvPr>
          <p:cNvGrpSpPr/>
          <p:nvPr/>
        </p:nvGrpSpPr>
        <p:grpSpPr>
          <a:xfrm>
            <a:off x="838200" y="1425734"/>
            <a:ext cx="9910482" cy="5154360"/>
            <a:chOff x="0" y="0"/>
            <a:chExt cx="8744712" cy="4268724"/>
          </a:xfrm>
        </p:grpSpPr>
        <p:pic>
          <p:nvPicPr>
            <p:cNvPr id="5" name="Picture 122">
              <a:extLst>
                <a:ext uri="{FF2B5EF4-FFF2-40B4-BE49-F238E27FC236}">
                  <a16:creationId xmlns:a16="http://schemas.microsoft.com/office/drawing/2014/main" id="{32A4C125-BDA4-4486-9961-43CFB4062EB3}"/>
                </a:ext>
              </a:extLst>
            </p:cNvPr>
            <p:cNvPicPr/>
            <p:nvPr/>
          </p:nvPicPr>
          <p:blipFill>
            <a:blip r:embed="rId2"/>
            <a:stretch>
              <a:fillRect/>
            </a:stretch>
          </p:blipFill>
          <p:spPr>
            <a:xfrm>
              <a:off x="0" y="0"/>
              <a:ext cx="8744712" cy="4268724"/>
            </a:xfrm>
            <a:prstGeom prst="rect">
              <a:avLst/>
            </a:prstGeom>
          </p:spPr>
        </p:pic>
        <p:sp>
          <p:nvSpPr>
            <p:cNvPr id="6" name="Shape 123">
              <a:extLst>
                <a:ext uri="{FF2B5EF4-FFF2-40B4-BE49-F238E27FC236}">
                  <a16:creationId xmlns:a16="http://schemas.microsoft.com/office/drawing/2014/main" id="{95A9E881-5659-47A5-B7BC-F0E41455A838}"/>
                </a:ext>
              </a:extLst>
            </p:cNvPr>
            <p:cNvSpPr/>
            <p:nvPr/>
          </p:nvSpPr>
          <p:spPr>
            <a:xfrm>
              <a:off x="2186178" y="2175510"/>
              <a:ext cx="4280916" cy="1155192"/>
            </a:xfrm>
            <a:custGeom>
              <a:avLst/>
              <a:gdLst/>
              <a:ahLst/>
              <a:cxnLst/>
              <a:rect l="0" t="0" r="0" b="0"/>
              <a:pathLst>
                <a:path w="4280916" h="1155192">
                  <a:moveTo>
                    <a:pt x="0" y="577596"/>
                  </a:moveTo>
                  <a:cubicBezTo>
                    <a:pt x="0" y="258572"/>
                    <a:pt x="958342" y="0"/>
                    <a:pt x="2140458" y="0"/>
                  </a:cubicBezTo>
                  <a:cubicBezTo>
                    <a:pt x="3322574" y="0"/>
                    <a:pt x="4280916" y="258572"/>
                    <a:pt x="4280916" y="577596"/>
                  </a:cubicBezTo>
                  <a:cubicBezTo>
                    <a:pt x="4280916" y="896620"/>
                    <a:pt x="3322574" y="1155192"/>
                    <a:pt x="2140458" y="1155192"/>
                  </a:cubicBezTo>
                  <a:cubicBezTo>
                    <a:pt x="958342" y="1155192"/>
                    <a:pt x="0" y="896620"/>
                    <a:pt x="0" y="577596"/>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400937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E59F51-85B3-47E4-BD61-DBE9A4DD5854}"/>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601F54B1-D9A2-4A55-9933-F07145520877}"/>
              </a:ext>
            </a:extLst>
          </p:cNvPr>
          <p:cNvSpPr>
            <a:spLocks noGrp="1"/>
          </p:cNvSpPr>
          <p:nvPr>
            <p:ph idx="1"/>
          </p:nvPr>
        </p:nvSpPr>
        <p:spPr>
          <a:xfrm>
            <a:off x="838200" y="1126378"/>
            <a:ext cx="10515600" cy="4351338"/>
          </a:xfrm>
        </p:spPr>
        <p:txBody>
          <a:bodyPr>
            <a:normAutofit/>
          </a:bodyPr>
          <a:lstStyle/>
          <a:p>
            <a:r>
              <a:rPr lang="tr-TR" sz="1400" b="1" dirty="0">
                <a:latin typeface="Times New Roman" panose="02020603050405020304" pitchFamily="18" charset="0"/>
                <a:cs typeface="Times New Roman" panose="02020603050405020304" pitchFamily="18" charset="0"/>
              </a:rPr>
              <a:t>Aktivasyon İşlemi</a:t>
            </a:r>
          </a:p>
          <a:p>
            <a:r>
              <a:rPr lang="tr-TR" sz="1400" dirty="0">
                <a:latin typeface="Times New Roman" panose="02020603050405020304" pitchFamily="18" charset="0"/>
                <a:cs typeface="Times New Roman" panose="02020603050405020304" pitchFamily="18" charset="0"/>
              </a:rPr>
              <a:t>Kimlik numaranızı ve e-devlet şifrenizi girerek «sisteme giriş </a:t>
            </a:r>
            <a:r>
              <a:rPr lang="tr-TR" sz="1400" dirty="0" err="1">
                <a:latin typeface="Times New Roman" panose="02020603050405020304" pitchFamily="18" charset="0"/>
                <a:cs typeface="Times New Roman" panose="02020603050405020304" pitchFamily="18" charset="0"/>
              </a:rPr>
              <a:t>yap»ı</a:t>
            </a:r>
            <a:r>
              <a:rPr lang="tr-TR" sz="1400" dirty="0">
                <a:latin typeface="Times New Roman" panose="02020603050405020304" pitchFamily="18" charset="0"/>
                <a:cs typeface="Times New Roman" panose="02020603050405020304" pitchFamily="18" charset="0"/>
              </a:rPr>
              <a:t> tıklayınız</a:t>
            </a:r>
          </a:p>
        </p:txBody>
      </p:sp>
      <p:grpSp>
        <p:nvGrpSpPr>
          <p:cNvPr id="4" name="Group 5461">
            <a:extLst>
              <a:ext uri="{FF2B5EF4-FFF2-40B4-BE49-F238E27FC236}">
                <a16:creationId xmlns:a16="http://schemas.microsoft.com/office/drawing/2014/main" id="{1C30068E-ABB2-4AAB-A8CD-AFBF68AE2325}"/>
              </a:ext>
            </a:extLst>
          </p:cNvPr>
          <p:cNvGrpSpPr/>
          <p:nvPr/>
        </p:nvGrpSpPr>
        <p:grpSpPr>
          <a:xfrm>
            <a:off x="838200" y="1763600"/>
            <a:ext cx="9883588" cy="4852353"/>
            <a:chOff x="0" y="0"/>
            <a:chExt cx="8552688" cy="4370832"/>
          </a:xfrm>
        </p:grpSpPr>
        <p:pic>
          <p:nvPicPr>
            <p:cNvPr id="5" name="Picture 143">
              <a:extLst>
                <a:ext uri="{FF2B5EF4-FFF2-40B4-BE49-F238E27FC236}">
                  <a16:creationId xmlns:a16="http://schemas.microsoft.com/office/drawing/2014/main" id="{30C437F2-29B6-42F0-9F7C-2D1DB4668F0F}"/>
                </a:ext>
              </a:extLst>
            </p:cNvPr>
            <p:cNvPicPr/>
            <p:nvPr/>
          </p:nvPicPr>
          <p:blipFill>
            <a:blip r:embed="rId2"/>
            <a:stretch>
              <a:fillRect/>
            </a:stretch>
          </p:blipFill>
          <p:spPr>
            <a:xfrm>
              <a:off x="0" y="0"/>
              <a:ext cx="8552688" cy="4370832"/>
            </a:xfrm>
            <a:prstGeom prst="rect">
              <a:avLst/>
            </a:prstGeom>
          </p:spPr>
        </p:pic>
        <p:sp>
          <p:nvSpPr>
            <p:cNvPr id="6" name="Shape 144">
              <a:extLst>
                <a:ext uri="{FF2B5EF4-FFF2-40B4-BE49-F238E27FC236}">
                  <a16:creationId xmlns:a16="http://schemas.microsoft.com/office/drawing/2014/main" id="{862A07DD-1CFA-45E5-B41A-E950507D54FF}"/>
                </a:ext>
              </a:extLst>
            </p:cNvPr>
            <p:cNvSpPr/>
            <p:nvPr/>
          </p:nvSpPr>
          <p:spPr>
            <a:xfrm>
              <a:off x="3832098" y="3268218"/>
              <a:ext cx="1804416" cy="679704"/>
            </a:xfrm>
            <a:custGeom>
              <a:avLst/>
              <a:gdLst/>
              <a:ahLst/>
              <a:cxnLst/>
              <a:rect l="0" t="0" r="0" b="0"/>
              <a:pathLst>
                <a:path w="1804416" h="679704">
                  <a:moveTo>
                    <a:pt x="0" y="339852"/>
                  </a:moveTo>
                  <a:cubicBezTo>
                    <a:pt x="0" y="152146"/>
                    <a:pt x="403987" y="0"/>
                    <a:pt x="902208" y="0"/>
                  </a:cubicBezTo>
                  <a:cubicBezTo>
                    <a:pt x="1400429" y="0"/>
                    <a:pt x="1804416" y="152146"/>
                    <a:pt x="1804416" y="339852"/>
                  </a:cubicBezTo>
                  <a:cubicBezTo>
                    <a:pt x="1804416" y="527545"/>
                    <a:pt x="1400429" y="679704"/>
                    <a:pt x="902208" y="679704"/>
                  </a:cubicBezTo>
                  <a:cubicBezTo>
                    <a:pt x="403987" y="679704"/>
                    <a:pt x="0" y="527545"/>
                    <a:pt x="0" y="339852"/>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sp>
          <p:nvSpPr>
            <p:cNvPr id="7" name="Shape 145">
              <a:extLst>
                <a:ext uri="{FF2B5EF4-FFF2-40B4-BE49-F238E27FC236}">
                  <a16:creationId xmlns:a16="http://schemas.microsoft.com/office/drawing/2014/main" id="{D6A38A22-CEEB-42F0-872A-264C3F6F5BA6}"/>
                </a:ext>
              </a:extLst>
            </p:cNvPr>
            <p:cNvSpPr/>
            <p:nvPr/>
          </p:nvSpPr>
          <p:spPr>
            <a:xfrm>
              <a:off x="4954524" y="1988820"/>
              <a:ext cx="606552" cy="393192"/>
            </a:xfrm>
            <a:custGeom>
              <a:avLst/>
              <a:gdLst/>
              <a:ahLst/>
              <a:cxnLst/>
              <a:rect l="0" t="0" r="0" b="0"/>
              <a:pathLst>
                <a:path w="606552" h="393192">
                  <a:moveTo>
                    <a:pt x="196597" y="0"/>
                  </a:moveTo>
                  <a:lnTo>
                    <a:pt x="196597" y="98298"/>
                  </a:lnTo>
                  <a:lnTo>
                    <a:pt x="606552" y="98298"/>
                  </a:lnTo>
                  <a:lnTo>
                    <a:pt x="606552" y="294894"/>
                  </a:lnTo>
                  <a:lnTo>
                    <a:pt x="196597" y="294894"/>
                  </a:lnTo>
                  <a:lnTo>
                    <a:pt x="196597" y="393192"/>
                  </a:lnTo>
                  <a:lnTo>
                    <a:pt x="0" y="196596"/>
                  </a:lnTo>
                  <a:lnTo>
                    <a:pt x="196597" y="0"/>
                  </a:ln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tr-TR"/>
            </a:p>
          </p:txBody>
        </p:sp>
        <p:sp>
          <p:nvSpPr>
            <p:cNvPr id="8" name="Shape 146">
              <a:extLst>
                <a:ext uri="{FF2B5EF4-FFF2-40B4-BE49-F238E27FC236}">
                  <a16:creationId xmlns:a16="http://schemas.microsoft.com/office/drawing/2014/main" id="{227E89CB-8FDB-4139-883E-24927FD4F53A}"/>
                </a:ext>
              </a:extLst>
            </p:cNvPr>
            <p:cNvSpPr/>
            <p:nvPr/>
          </p:nvSpPr>
          <p:spPr>
            <a:xfrm>
              <a:off x="4954524" y="1988820"/>
              <a:ext cx="606552" cy="393192"/>
            </a:xfrm>
            <a:custGeom>
              <a:avLst/>
              <a:gdLst/>
              <a:ahLst/>
              <a:cxnLst/>
              <a:rect l="0" t="0" r="0" b="0"/>
              <a:pathLst>
                <a:path w="606552" h="393192">
                  <a:moveTo>
                    <a:pt x="606552" y="294894"/>
                  </a:moveTo>
                  <a:lnTo>
                    <a:pt x="196597" y="294894"/>
                  </a:lnTo>
                  <a:lnTo>
                    <a:pt x="196597" y="393192"/>
                  </a:lnTo>
                  <a:lnTo>
                    <a:pt x="0" y="196596"/>
                  </a:lnTo>
                  <a:lnTo>
                    <a:pt x="196597" y="0"/>
                  </a:lnTo>
                  <a:lnTo>
                    <a:pt x="196597" y="98298"/>
                  </a:lnTo>
                  <a:lnTo>
                    <a:pt x="606552" y="98298"/>
                  </a:lnTo>
                  <a:close/>
                </a:path>
              </a:pathLst>
            </a:custGeom>
            <a:ln w="12192" cap="flat">
              <a:miter lim="101600"/>
            </a:ln>
          </p:spPr>
          <p:style>
            <a:lnRef idx="1">
              <a:srgbClr val="41719C"/>
            </a:lnRef>
            <a:fillRef idx="0">
              <a:srgbClr val="000000">
                <a:alpha val="0"/>
              </a:srgbClr>
            </a:fillRef>
            <a:effectRef idx="0">
              <a:scrgbClr r="0" g="0" b="0"/>
            </a:effectRef>
            <a:fontRef idx="none"/>
          </p:style>
          <p:txBody>
            <a:bodyPr/>
            <a:lstStyle/>
            <a:p>
              <a:endParaRPr lang="tr-TR"/>
            </a:p>
          </p:txBody>
        </p:sp>
        <p:sp>
          <p:nvSpPr>
            <p:cNvPr id="9" name="Shape 147">
              <a:extLst>
                <a:ext uri="{FF2B5EF4-FFF2-40B4-BE49-F238E27FC236}">
                  <a16:creationId xmlns:a16="http://schemas.microsoft.com/office/drawing/2014/main" id="{60F18ADF-CF60-4640-AF1D-66D1B58DE30E}"/>
                </a:ext>
              </a:extLst>
            </p:cNvPr>
            <p:cNvSpPr/>
            <p:nvPr/>
          </p:nvSpPr>
          <p:spPr>
            <a:xfrm>
              <a:off x="4954524" y="2647188"/>
              <a:ext cx="606552" cy="393192"/>
            </a:xfrm>
            <a:custGeom>
              <a:avLst/>
              <a:gdLst/>
              <a:ahLst/>
              <a:cxnLst/>
              <a:rect l="0" t="0" r="0" b="0"/>
              <a:pathLst>
                <a:path w="606552" h="393192">
                  <a:moveTo>
                    <a:pt x="196597" y="0"/>
                  </a:moveTo>
                  <a:lnTo>
                    <a:pt x="196597" y="98298"/>
                  </a:lnTo>
                  <a:lnTo>
                    <a:pt x="606552" y="98298"/>
                  </a:lnTo>
                  <a:lnTo>
                    <a:pt x="606552" y="294894"/>
                  </a:lnTo>
                  <a:lnTo>
                    <a:pt x="196597" y="294894"/>
                  </a:lnTo>
                  <a:lnTo>
                    <a:pt x="196597" y="393192"/>
                  </a:lnTo>
                  <a:lnTo>
                    <a:pt x="0" y="196596"/>
                  </a:lnTo>
                  <a:lnTo>
                    <a:pt x="196597"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tr-TR"/>
            </a:p>
          </p:txBody>
        </p:sp>
        <p:sp>
          <p:nvSpPr>
            <p:cNvPr id="10" name="Shape 148">
              <a:extLst>
                <a:ext uri="{FF2B5EF4-FFF2-40B4-BE49-F238E27FC236}">
                  <a16:creationId xmlns:a16="http://schemas.microsoft.com/office/drawing/2014/main" id="{ECD64287-2D12-44C8-8BA6-024A63C02DF2}"/>
                </a:ext>
              </a:extLst>
            </p:cNvPr>
            <p:cNvSpPr/>
            <p:nvPr/>
          </p:nvSpPr>
          <p:spPr>
            <a:xfrm>
              <a:off x="4954524" y="2647188"/>
              <a:ext cx="606552" cy="393192"/>
            </a:xfrm>
            <a:custGeom>
              <a:avLst/>
              <a:gdLst/>
              <a:ahLst/>
              <a:cxnLst/>
              <a:rect l="0" t="0" r="0" b="0"/>
              <a:pathLst>
                <a:path w="606552" h="393192">
                  <a:moveTo>
                    <a:pt x="606552" y="294894"/>
                  </a:moveTo>
                  <a:lnTo>
                    <a:pt x="196597" y="294894"/>
                  </a:lnTo>
                  <a:lnTo>
                    <a:pt x="196597" y="393192"/>
                  </a:lnTo>
                  <a:lnTo>
                    <a:pt x="0" y="196596"/>
                  </a:lnTo>
                  <a:lnTo>
                    <a:pt x="196597" y="0"/>
                  </a:lnTo>
                  <a:lnTo>
                    <a:pt x="196597" y="98298"/>
                  </a:lnTo>
                  <a:lnTo>
                    <a:pt x="606552" y="98298"/>
                  </a:lnTo>
                  <a:close/>
                </a:path>
              </a:pathLst>
            </a:custGeom>
            <a:ln w="12192" cap="flat">
              <a:miter lim="101600"/>
            </a:ln>
          </p:spPr>
          <p:style>
            <a:lnRef idx="1">
              <a:srgbClr val="41719C"/>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87742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232D09-C863-43A2-9DA6-D5C11E4FA37C}"/>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FC2A1147-CBEB-4F3E-9D22-A2FD38B3E9FA}"/>
              </a:ext>
            </a:extLst>
          </p:cNvPr>
          <p:cNvSpPr>
            <a:spLocks noGrp="1"/>
          </p:cNvSpPr>
          <p:nvPr>
            <p:ph idx="1"/>
          </p:nvPr>
        </p:nvSpPr>
        <p:spPr>
          <a:xfrm>
            <a:off x="838200" y="1051326"/>
            <a:ext cx="10515600" cy="4351338"/>
          </a:xfrm>
        </p:spPr>
        <p:txBody>
          <a:bodyPr>
            <a:normAutofit/>
          </a:bodyPr>
          <a:lstStyle/>
          <a:p>
            <a:r>
              <a:rPr lang="tr-TR" sz="1400" b="1" dirty="0">
                <a:latin typeface="Times New Roman" panose="02020603050405020304" pitchFamily="18" charset="0"/>
                <a:cs typeface="Times New Roman" panose="02020603050405020304" pitchFamily="18" charset="0"/>
              </a:rPr>
              <a:t>Aktivasyon İşlemi</a:t>
            </a:r>
          </a:p>
          <a:p>
            <a:r>
              <a:rPr lang="tr-TR" sz="1400" dirty="0">
                <a:latin typeface="Times New Roman" panose="02020603050405020304" pitchFamily="18" charset="0"/>
                <a:cs typeface="Times New Roman" panose="02020603050405020304" pitchFamily="18" charset="0"/>
              </a:rPr>
              <a:t>Aktivasyon işleminin gerçekleşebilmesi için «Onayla» butonunu tıklayınız.</a:t>
            </a:r>
          </a:p>
          <a:p>
            <a:endParaRPr lang="tr-TR" dirty="0">
              <a:latin typeface="Times New Roman" panose="02020603050405020304" pitchFamily="18" charset="0"/>
              <a:cs typeface="Times New Roman" panose="02020603050405020304" pitchFamily="18" charset="0"/>
            </a:endParaRPr>
          </a:p>
        </p:txBody>
      </p:sp>
      <p:grpSp>
        <p:nvGrpSpPr>
          <p:cNvPr id="4" name="Group 5365">
            <a:extLst>
              <a:ext uri="{FF2B5EF4-FFF2-40B4-BE49-F238E27FC236}">
                <a16:creationId xmlns:a16="http://schemas.microsoft.com/office/drawing/2014/main" id="{975AA4D6-7220-411E-A0A4-ED0D16ED2F51}"/>
              </a:ext>
            </a:extLst>
          </p:cNvPr>
          <p:cNvGrpSpPr/>
          <p:nvPr/>
        </p:nvGrpSpPr>
        <p:grpSpPr>
          <a:xfrm>
            <a:off x="838200" y="1768468"/>
            <a:ext cx="10242176" cy="4802187"/>
            <a:chOff x="0" y="83842"/>
            <a:chExt cx="8689848" cy="4491229"/>
          </a:xfrm>
        </p:grpSpPr>
        <p:pic>
          <p:nvPicPr>
            <p:cNvPr id="5" name="Picture 163">
              <a:extLst>
                <a:ext uri="{FF2B5EF4-FFF2-40B4-BE49-F238E27FC236}">
                  <a16:creationId xmlns:a16="http://schemas.microsoft.com/office/drawing/2014/main" id="{2B3A1F00-1D93-40E5-91BE-26BED7A3D685}"/>
                </a:ext>
              </a:extLst>
            </p:cNvPr>
            <p:cNvPicPr/>
            <p:nvPr/>
          </p:nvPicPr>
          <p:blipFill>
            <a:blip r:embed="rId2"/>
            <a:stretch>
              <a:fillRect/>
            </a:stretch>
          </p:blipFill>
          <p:spPr>
            <a:xfrm>
              <a:off x="0" y="83842"/>
              <a:ext cx="8689848" cy="4491229"/>
            </a:xfrm>
            <a:prstGeom prst="rect">
              <a:avLst/>
            </a:prstGeom>
          </p:spPr>
        </p:pic>
        <p:sp>
          <p:nvSpPr>
            <p:cNvPr id="6" name="Shape 164">
              <a:extLst>
                <a:ext uri="{FF2B5EF4-FFF2-40B4-BE49-F238E27FC236}">
                  <a16:creationId xmlns:a16="http://schemas.microsoft.com/office/drawing/2014/main" id="{67A90104-18E5-4E15-AF89-DCEFFFC0A67A}"/>
                </a:ext>
              </a:extLst>
            </p:cNvPr>
            <p:cNvSpPr/>
            <p:nvPr/>
          </p:nvSpPr>
          <p:spPr>
            <a:xfrm>
              <a:off x="3951068" y="3216364"/>
              <a:ext cx="1804416" cy="678180"/>
            </a:xfrm>
            <a:custGeom>
              <a:avLst/>
              <a:gdLst/>
              <a:ahLst/>
              <a:cxnLst/>
              <a:rect l="0" t="0" r="0" b="0"/>
              <a:pathLst>
                <a:path w="1804416" h="678180">
                  <a:moveTo>
                    <a:pt x="0" y="339090"/>
                  </a:moveTo>
                  <a:cubicBezTo>
                    <a:pt x="0" y="151765"/>
                    <a:pt x="403987" y="0"/>
                    <a:pt x="902208" y="0"/>
                  </a:cubicBezTo>
                  <a:cubicBezTo>
                    <a:pt x="1400429" y="0"/>
                    <a:pt x="1804416" y="151765"/>
                    <a:pt x="1804416" y="339090"/>
                  </a:cubicBezTo>
                  <a:cubicBezTo>
                    <a:pt x="1804416" y="526415"/>
                    <a:pt x="1400429" y="678180"/>
                    <a:pt x="902208" y="678180"/>
                  </a:cubicBezTo>
                  <a:cubicBezTo>
                    <a:pt x="403987" y="678180"/>
                    <a:pt x="0" y="526415"/>
                    <a:pt x="0" y="339090"/>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dirty="0"/>
            </a:p>
          </p:txBody>
        </p:sp>
      </p:grpSp>
    </p:spTree>
    <p:extLst>
      <p:ext uri="{BB962C8B-B14F-4D97-AF65-F5344CB8AC3E}">
        <p14:creationId xmlns:p14="http://schemas.microsoft.com/office/powerpoint/2010/main" val="18320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932575-D4DB-4370-90F8-C94FDA886668}"/>
              </a:ext>
            </a:extLst>
          </p:cNvPr>
          <p:cNvSpPr>
            <a:spLocks noGrp="1"/>
          </p:cNvSpPr>
          <p:nvPr>
            <p:ph type="title"/>
          </p:nvPr>
        </p:nvSpPr>
        <p:spPr>
          <a:xfrm>
            <a:off x="838200" y="176867"/>
            <a:ext cx="10515600" cy="1325563"/>
          </a:xfrm>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51D70D83-7F22-4555-88AA-94B8D773CD41}"/>
              </a:ext>
            </a:extLst>
          </p:cNvPr>
          <p:cNvSpPr>
            <a:spLocks noGrp="1"/>
          </p:cNvSpPr>
          <p:nvPr>
            <p:ph idx="1"/>
          </p:nvPr>
        </p:nvSpPr>
        <p:spPr>
          <a:xfrm>
            <a:off x="838200" y="965013"/>
            <a:ext cx="10515600" cy="4351338"/>
          </a:xfrm>
        </p:spPr>
        <p:txBody>
          <a:bodyPr/>
          <a:lstStyle/>
          <a:p>
            <a:r>
              <a:rPr lang="tr-TR" sz="1400" b="1" dirty="0">
                <a:latin typeface="Times New Roman" panose="02020603050405020304" pitchFamily="18" charset="0"/>
                <a:cs typeface="Times New Roman" panose="02020603050405020304" pitchFamily="18" charset="0"/>
              </a:rPr>
              <a:t>Aktivasyon İşlemi</a:t>
            </a:r>
          </a:p>
          <a:p>
            <a:r>
              <a:rPr lang="tr-TR" sz="1400" dirty="0">
                <a:latin typeface="Times New Roman" panose="02020603050405020304" pitchFamily="18" charset="0"/>
                <a:cs typeface="Times New Roman" panose="02020603050405020304" pitchFamily="18" charset="0"/>
              </a:rPr>
              <a:t>Aktivasyon işleminin tamamlanması için e-posta adresi, cep ve varsa sabit telefon bilgilerini doldurarak «Kaydet» butonunu tıklayınız.</a:t>
            </a:r>
          </a:p>
          <a:p>
            <a:endParaRPr lang="tr-TR" dirty="0"/>
          </a:p>
        </p:txBody>
      </p:sp>
      <p:pic>
        <p:nvPicPr>
          <p:cNvPr id="86" name="Picture 190">
            <a:extLst>
              <a:ext uri="{FF2B5EF4-FFF2-40B4-BE49-F238E27FC236}">
                <a16:creationId xmlns:a16="http://schemas.microsoft.com/office/drawing/2014/main" id="{8C8F8EA9-BAE7-4411-9F94-D88837A4C201}"/>
              </a:ext>
            </a:extLst>
          </p:cNvPr>
          <p:cNvPicPr/>
          <p:nvPr/>
        </p:nvPicPr>
        <p:blipFill>
          <a:blip r:embed="rId2"/>
          <a:stretch>
            <a:fillRect/>
          </a:stretch>
        </p:blipFill>
        <p:spPr>
          <a:xfrm>
            <a:off x="936177" y="1663252"/>
            <a:ext cx="8688070" cy="4229735"/>
          </a:xfrm>
          <a:prstGeom prst="rect">
            <a:avLst/>
          </a:prstGeom>
        </p:spPr>
      </p:pic>
      <p:sp>
        <p:nvSpPr>
          <p:cNvPr id="87" name="Shape 191">
            <a:extLst>
              <a:ext uri="{FF2B5EF4-FFF2-40B4-BE49-F238E27FC236}">
                <a16:creationId xmlns:a16="http://schemas.microsoft.com/office/drawing/2014/main" id="{14E12547-CFF6-40E1-81DC-5397AD76963A}"/>
              </a:ext>
            </a:extLst>
          </p:cNvPr>
          <p:cNvSpPr/>
          <p:nvPr/>
        </p:nvSpPr>
        <p:spPr>
          <a:xfrm>
            <a:off x="4851269" y="5530402"/>
            <a:ext cx="857885" cy="362585"/>
          </a:xfrm>
          <a:custGeom>
            <a:avLst/>
            <a:gdLst/>
            <a:ahLst/>
            <a:cxnLst/>
            <a:rect l="0" t="0" r="0" b="0"/>
            <a:pathLst>
              <a:path w="858012" h="362712">
                <a:moveTo>
                  <a:pt x="0" y="181356"/>
                </a:moveTo>
                <a:cubicBezTo>
                  <a:pt x="0" y="81191"/>
                  <a:pt x="192024" y="0"/>
                  <a:pt x="429006" y="0"/>
                </a:cubicBezTo>
                <a:cubicBezTo>
                  <a:pt x="665988" y="0"/>
                  <a:pt x="858012" y="81191"/>
                  <a:pt x="858012" y="181356"/>
                </a:cubicBezTo>
                <a:cubicBezTo>
                  <a:pt x="858012" y="281521"/>
                  <a:pt x="665988" y="362712"/>
                  <a:pt x="429006" y="362712"/>
                </a:cubicBezTo>
                <a:cubicBezTo>
                  <a:pt x="192024" y="362712"/>
                  <a:pt x="0" y="281521"/>
                  <a:pt x="0" y="181356"/>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sp>
        <p:nvSpPr>
          <p:cNvPr id="88" name="Dikdörtgen 87">
            <a:extLst>
              <a:ext uri="{FF2B5EF4-FFF2-40B4-BE49-F238E27FC236}">
                <a16:creationId xmlns:a16="http://schemas.microsoft.com/office/drawing/2014/main" id="{88FA289C-B62F-41B1-8A51-561B2F7589DA}"/>
              </a:ext>
            </a:extLst>
          </p:cNvPr>
          <p:cNvSpPr/>
          <p:nvPr/>
        </p:nvSpPr>
        <p:spPr>
          <a:xfrm>
            <a:off x="7260804" y="2136027"/>
            <a:ext cx="4320989" cy="454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Genel Müdürlüğümüzce verilen hizmetlere erişmek için ilk defa giriş yaptığınızda ‘’e-posta’’ ve ‘’ Cep Telefonu’’ bilgilerinizi doldurmanız gerekmektedir. Tarafınızla kurulacak iletişim bu bilgiler üzerinden yapılacağı için bilgilerin doğru ve erişilebilir olması son derece önemlidir. Bu bilgileri doldurmadan hizmetlere erişemezsiniz. Bu bilgilerde değişiklik olması halinde istediğiniz zaman değişiklik yapabilirsiniz.</a:t>
            </a:r>
          </a:p>
          <a:p>
            <a:pPr algn="ctr"/>
            <a:r>
              <a:rPr lang="tr-TR" dirty="0"/>
              <a:t>Bilgileri doldurup/güncelleyip ‘’Kaydet’’ butonuna bastıktan sonra forma girilen e-posta adresine bir aktivasyon mesajı gelecektir. Bu mesajda yer alan aktivasyon linkine tıklayarak kullanıcı hesabınızı aktif hale getirebilirsiniz.</a:t>
            </a:r>
          </a:p>
        </p:txBody>
      </p:sp>
    </p:spTree>
    <p:extLst>
      <p:ext uri="{BB962C8B-B14F-4D97-AF65-F5344CB8AC3E}">
        <p14:creationId xmlns:p14="http://schemas.microsoft.com/office/powerpoint/2010/main" val="61275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88C170-0314-4337-90B6-C179A0A59BD3}"/>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50DB6A46-F26F-4E66-BE4D-03740A965DDF}"/>
              </a:ext>
            </a:extLst>
          </p:cNvPr>
          <p:cNvSpPr>
            <a:spLocks noGrp="1"/>
          </p:cNvSpPr>
          <p:nvPr>
            <p:ph idx="1"/>
          </p:nvPr>
        </p:nvSpPr>
        <p:spPr>
          <a:xfrm>
            <a:off x="838200" y="1027906"/>
            <a:ext cx="10515600" cy="4351338"/>
          </a:xfrm>
        </p:spPr>
        <p:txBody>
          <a:bodyPr>
            <a:normAutofit/>
          </a:bodyPr>
          <a:lstStyle/>
          <a:p>
            <a:r>
              <a:rPr lang="tr-TR" sz="1400" b="1" dirty="0">
                <a:latin typeface="Times New Roman" panose="02020603050405020304" pitchFamily="18" charset="0"/>
                <a:cs typeface="Times New Roman" panose="02020603050405020304" pitchFamily="18" charset="0"/>
              </a:rPr>
              <a:t>Aktivasyon İşlemi</a:t>
            </a:r>
          </a:p>
          <a:p>
            <a:r>
              <a:rPr lang="tr-TR" sz="1400" dirty="0">
                <a:latin typeface="Times New Roman" panose="02020603050405020304" pitchFamily="18" charset="0"/>
                <a:cs typeface="Times New Roman" panose="02020603050405020304" pitchFamily="18" charset="0"/>
              </a:rPr>
              <a:t>Aktivasyon işlemini tamamlayan Yayın Seçme Kurulu üyeleri Materyal Sağlama ve Satın Alma Bilgi Sistemi’ni seçerek giriş yapmalıdır</a:t>
            </a:r>
          </a:p>
        </p:txBody>
      </p:sp>
      <p:grpSp>
        <p:nvGrpSpPr>
          <p:cNvPr id="4" name="Group 5302">
            <a:extLst>
              <a:ext uri="{FF2B5EF4-FFF2-40B4-BE49-F238E27FC236}">
                <a16:creationId xmlns:a16="http://schemas.microsoft.com/office/drawing/2014/main" id="{921DB226-3A49-41EF-997F-AE8C1E00A086}"/>
              </a:ext>
            </a:extLst>
          </p:cNvPr>
          <p:cNvGrpSpPr/>
          <p:nvPr/>
        </p:nvGrpSpPr>
        <p:grpSpPr>
          <a:xfrm>
            <a:off x="838200" y="1755644"/>
            <a:ext cx="10206318" cy="4591367"/>
            <a:chOff x="0" y="0"/>
            <a:chExt cx="8689848" cy="4163568"/>
          </a:xfrm>
        </p:grpSpPr>
        <p:pic>
          <p:nvPicPr>
            <p:cNvPr id="5" name="Picture 296">
              <a:extLst>
                <a:ext uri="{FF2B5EF4-FFF2-40B4-BE49-F238E27FC236}">
                  <a16:creationId xmlns:a16="http://schemas.microsoft.com/office/drawing/2014/main" id="{47938A13-7CCB-4ECF-9A06-394BCC6E63E2}"/>
                </a:ext>
              </a:extLst>
            </p:cNvPr>
            <p:cNvPicPr/>
            <p:nvPr/>
          </p:nvPicPr>
          <p:blipFill>
            <a:blip r:embed="rId2"/>
            <a:stretch>
              <a:fillRect/>
            </a:stretch>
          </p:blipFill>
          <p:spPr>
            <a:xfrm>
              <a:off x="0" y="0"/>
              <a:ext cx="8689848" cy="4163568"/>
            </a:xfrm>
            <a:prstGeom prst="rect">
              <a:avLst/>
            </a:prstGeom>
          </p:spPr>
        </p:pic>
        <p:sp>
          <p:nvSpPr>
            <p:cNvPr id="6" name="Shape 297">
              <a:extLst>
                <a:ext uri="{FF2B5EF4-FFF2-40B4-BE49-F238E27FC236}">
                  <a16:creationId xmlns:a16="http://schemas.microsoft.com/office/drawing/2014/main" id="{DAE9FCA0-54B1-4635-A9BD-22EF4DC271D7}"/>
                </a:ext>
              </a:extLst>
            </p:cNvPr>
            <p:cNvSpPr/>
            <p:nvPr/>
          </p:nvSpPr>
          <p:spPr>
            <a:xfrm>
              <a:off x="4261866" y="1421130"/>
              <a:ext cx="1802892" cy="678180"/>
            </a:xfrm>
            <a:custGeom>
              <a:avLst/>
              <a:gdLst/>
              <a:ahLst/>
              <a:cxnLst/>
              <a:rect l="0" t="0" r="0" b="0"/>
              <a:pathLst>
                <a:path w="1802892" h="678180">
                  <a:moveTo>
                    <a:pt x="0" y="339090"/>
                  </a:moveTo>
                  <a:cubicBezTo>
                    <a:pt x="0" y="151765"/>
                    <a:pt x="403606" y="0"/>
                    <a:pt x="901446" y="0"/>
                  </a:cubicBezTo>
                  <a:cubicBezTo>
                    <a:pt x="1399286" y="0"/>
                    <a:pt x="1802892" y="151765"/>
                    <a:pt x="1802892" y="339090"/>
                  </a:cubicBezTo>
                  <a:cubicBezTo>
                    <a:pt x="1802892" y="526415"/>
                    <a:pt x="1399286" y="678180"/>
                    <a:pt x="901446" y="678180"/>
                  </a:cubicBezTo>
                  <a:cubicBezTo>
                    <a:pt x="403606" y="678180"/>
                    <a:pt x="0" y="526415"/>
                    <a:pt x="0" y="339090"/>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14679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256439-B5A4-4980-AE69-984F20528D8C}"/>
              </a:ext>
            </a:extLst>
          </p:cNvPr>
          <p:cNvSpPr>
            <a:spLocks noGrp="1"/>
          </p:cNvSpPr>
          <p:nvPr>
            <p:ph type="title"/>
          </p:nvPr>
        </p:nvSpPr>
        <p:spPr/>
        <p:txBody>
          <a:bodyPr/>
          <a:lstStyle/>
          <a:p>
            <a:r>
              <a:rPr lang="tr-TR" b="1" dirty="0"/>
              <a:t>MATERYAL SAĞLAMA VE DAĞITIM ŞUBESİ</a:t>
            </a:r>
            <a:br>
              <a:rPr lang="tr-TR" b="1" dirty="0"/>
            </a:br>
            <a:endParaRPr lang="tr-TR" dirty="0"/>
          </a:p>
        </p:txBody>
      </p:sp>
      <p:sp>
        <p:nvSpPr>
          <p:cNvPr id="3" name="İçerik Yer Tutucusu 2">
            <a:extLst>
              <a:ext uri="{FF2B5EF4-FFF2-40B4-BE49-F238E27FC236}">
                <a16:creationId xmlns:a16="http://schemas.microsoft.com/office/drawing/2014/main" id="{49CB0DEF-A449-4EB9-99FB-72EF0D7ED5D8}"/>
              </a:ext>
            </a:extLst>
          </p:cNvPr>
          <p:cNvSpPr>
            <a:spLocks noGrp="1"/>
          </p:cNvSpPr>
          <p:nvPr>
            <p:ph idx="1"/>
          </p:nvPr>
        </p:nvSpPr>
        <p:spPr/>
        <p:txBody>
          <a:bodyPr/>
          <a:lstStyle/>
          <a:p>
            <a:endParaRPr lang="tr-TR" dirty="0"/>
          </a:p>
        </p:txBody>
      </p:sp>
      <p:grpSp>
        <p:nvGrpSpPr>
          <p:cNvPr id="4" name="Group 5048">
            <a:extLst>
              <a:ext uri="{FF2B5EF4-FFF2-40B4-BE49-F238E27FC236}">
                <a16:creationId xmlns:a16="http://schemas.microsoft.com/office/drawing/2014/main" id="{A308FBB7-42F3-465A-9403-F8CCC94EF05B}"/>
              </a:ext>
            </a:extLst>
          </p:cNvPr>
          <p:cNvGrpSpPr/>
          <p:nvPr/>
        </p:nvGrpSpPr>
        <p:grpSpPr>
          <a:xfrm>
            <a:off x="838200" y="1825625"/>
            <a:ext cx="10515600" cy="4387215"/>
            <a:chOff x="0" y="0"/>
            <a:chExt cx="8935212" cy="4387596"/>
          </a:xfrm>
        </p:grpSpPr>
        <p:pic>
          <p:nvPicPr>
            <p:cNvPr id="5" name="Picture 310">
              <a:extLst>
                <a:ext uri="{FF2B5EF4-FFF2-40B4-BE49-F238E27FC236}">
                  <a16:creationId xmlns:a16="http://schemas.microsoft.com/office/drawing/2014/main" id="{4C07F5C2-D873-45A8-84DE-F527300946BB}"/>
                </a:ext>
              </a:extLst>
            </p:cNvPr>
            <p:cNvPicPr/>
            <p:nvPr/>
          </p:nvPicPr>
          <p:blipFill>
            <a:blip r:embed="rId2"/>
            <a:stretch>
              <a:fillRect/>
            </a:stretch>
          </p:blipFill>
          <p:spPr>
            <a:xfrm>
              <a:off x="0" y="0"/>
              <a:ext cx="8935212" cy="4387596"/>
            </a:xfrm>
            <a:prstGeom prst="rect">
              <a:avLst/>
            </a:prstGeom>
          </p:spPr>
        </p:pic>
        <p:sp>
          <p:nvSpPr>
            <p:cNvPr id="6" name="Shape 311">
              <a:extLst>
                <a:ext uri="{FF2B5EF4-FFF2-40B4-BE49-F238E27FC236}">
                  <a16:creationId xmlns:a16="http://schemas.microsoft.com/office/drawing/2014/main" id="{9D1A0F2A-B9C5-4E78-80A6-941E4F52B2E1}"/>
                </a:ext>
              </a:extLst>
            </p:cNvPr>
            <p:cNvSpPr/>
            <p:nvPr/>
          </p:nvSpPr>
          <p:spPr>
            <a:xfrm>
              <a:off x="3059430" y="1555244"/>
              <a:ext cx="2817877" cy="399288"/>
            </a:xfrm>
            <a:custGeom>
              <a:avLst/>
              <a:gdLst/>
              <a:ahLst/>
              <a:cxnLst/>
              <a:rect l="0" t="0" r="0" b="0"/>
              <a:pathLst>
                <a:path w="2817877" h="399288">
                  <a:moveTo>
                    <a:pt x="0" y="199644"/>
                  </a:moveTo>
                  <a:cubicBezTo>
                    <a:pt x="0" y="89408"/>
                    <a:pt x="630809" y="0"/>
                    <a:pt x="1408938" y="0"/>
                  </a:cubicBezTo>
                  <a:cubicBezTo>
                    <a:pt x="2187067" y="0"/>
                    <a:pt x="2817877" y="89408"/>
                    <a:pt x="2817877" y="199644"/>
                  </a:cubicBezTo>
                  <a:cubicBezTo>
                    <a:pt x="2817877" y="309880"/>
                    <a:pt x="2187067" y="399288"/>
                    <a:pt x="1408938" y="399288"/>
                  </a:cubicBezTo>
                  <a:cubicBezTo>
                    <a:pt x="630809" y="399288"/>
                    <a:pt x="0" y="309880"/>
                    <a:pt x="0" y="199644"/>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94831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1095</Words>
  <Application>Microsoft Office PowerPoint</Application>
  <PresentationFormat>Geniş ekran</PresentationFormat>
  <Paragraphs>95</Paragraphs>
  <Slides>27</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Calibri</vt:lpstr>
      <vt:lpstr>Calibri Light</vt:lpstr>
      <vt:lpstr>Tahoma</vt:lpstr>
      <vt:lpstr>Times New Roman</vt:lpstr>
      <vt:lpstr>Office Teması</vt:lpstr>
      <vt:lpstr>   MATERYAL SAĞLAMA VE DAĞITIM ŞUBE MÜDÜRLÜĞÜ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Zeynalabidin  BOZARSLAN</dc:creator>
  <cp:lastModifiedBy>Selma Şener</cp:lastModifiedBy>
  <cp:revision>22</cp:revision>
  <dcterms:created xsi:type="dcterms:W3CDTF">2024-01-25T11:02:22Z</dcterms:created>
  <dcterms:modified xsi:type="dcterms:W3CDTF">2024-02-02T07:46:52Z</dcterms:modified>
</cp:coreProperties>
</file>