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6A31C-E07B-40FC-94F7-4C481E760C96}" type="datetimeFigureOut">
              <a:rPr lang="tr-TR" smtClean="0"/>
              <a:t>1.02.2024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DCD69-3BFF-4D83-80EB-41D4434A6E7A}" type="slidenum">
              <a:rPr lang="tr-TR" smtClean="0"/>
              <a:t>‹#›</a:t>
            </a:fld>
            <a:endParaRPr lang="tr-TR"/>
          </a:p>
        </p:txBody>
      </p:sp>
    </p:spTree>
    <p:extLst>
      <p:ext uri="{BB962C8B-B14F-4D97-AF65-F5344CB8AC3E}">
        <p14:creationId xmlns:p14="http://schemas.microsoft.com/office/powerpoint/2010/main" val="415781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2FDCD69-3BFF-4D83-80EB-41D4434A6E7A}" type="slidenum">
              <a:rPr lang="tr-TR" smtClean="0"/>
              <a:t>1</a:t>
            </a:fld>
            <a:endParaRPr lang="tr-TR"/>
          </a:p>
        </p:txBody>
      </p:sp>
    </p:spTree>
    <p:extLst>
      <p:ext uri="{BB962C8B-B14F-4D97-AF65-F5344CB8AC3E}">
        <p14:creationId xmlns:p14="http://schemas.microsoft.com/office/powerpoint/2010/main" val="320400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2FDCD69-3BFF-4D83-80EB-41D4434A6E7A}" type="slidenum">
              <a:rPr lang="tr-TR" smtClean="0"/>
              <a:t>17</a:t>
            </a:fld>
            <a:endParaRPr lang="tr-TR"/>
          </a:p>
        </p:txBody>
      </p:sp>
    </p:spTree>
    <p:extLst>
      <p:ext uri="{BB962C8B-B14F-4D97-AF65-F5344CB8AC3E}">
        <p14:creationId xmlns:p14="http://schemas.microsoft.com/office/powerpoint/2010/main" val="38591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45AB69-CD71-4B2C-BF55-560877522E1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5EEC495-5D0F-47AD-8BA2-5EA467359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1DC40A0-76DC-423E-84B2-87DB05D1E964}"/>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5" name="Alt Bilgi Yer Tutucusu 4">
            <a:extLst>
              <a:ext uri="{FF2B5EF4-FFF2-40B4-BE49-F238E27FC236}">
                <a16:creationId xmlns:a16="http://schemas.microsoft.com/office/drawing/2014/main" id="{9B37ABC6-DF36-4E22-B689-5C07932397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47375B-6BAA-4A53-A5A9-DAFB16B9463B}"/>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369487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15612E-4DE2-4BEF-8D48-FC4A10811AC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376CD29-D6AA-4D59-AB3B-3A3AADE8D9C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25E72D-0544-44CE-8A9C-61F92A05E6B6}"/>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5" name="Alt Bilgi Yer Tutucusu 4">
            <a:extLst>
              <a:ext uri="{FF2B5EF4-FFF2-40B4-BE49-F238E27FC236}">
                <a16:creationId xmlns:a16="http://schemas.microsoft.com/office/drawing/2014/main" id="{1FABC94F-61D4-4164-8E76-012FBEBB1B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8C9A1F-9B44-4968-B766-CFC870794C09}"/>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184243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0B8DC60-6396-4CCF-9EDD-179EF0407F4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7A5F47F-BAFD-4188-BA6B-48719D3AAC8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8FE74F-41D5-4AA1-B974-819994420697}"/>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5" name="Alt Bilgi Yer Tutucusu 4">
            <a:extLst>
              <a:ext uri="{FF2B5EF4-FFF2-40B4-BE49-F238E27FC236}">
                <a16:creationId xmlns:a16="http://schemas.microsoft.com/office/drawing/2014/main" id="{3F298C08-9B4C-4188-98FC-DF4D9FA6A9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76B594-9A77-4061-B4CB-9049C4A74B89}"/>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422202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506FFA-6BDB-46E9-9810-0302FD7837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F1AA53E-D438-49D9-B810-85A0C48BDE2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4E91A6-0F7B-4133-A067-FC84EC9EA83E}"/>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5" name="Alt Bilgi Yer Tutucusu 4">
            <a:extLst>
              <a:ext uri="{FF2B5EF4-FFF2-40B4-BE49-F238E27FC236}">
                <a16:creationId xmlns:a16="http://schemas.microsoft.com/office/drawing/2014/main" id="{052F4AC0-9575-4E88-8A8C-EF59FA3781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0663F2-AB1D-4D9C-AB10-847C0279DC44}"/>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314836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02BDB3-A0F9-4A3F-BFF0-AA173162F1A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2829D96-3EB8-4986-8E20-910E23659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459BF2A-88C3-4352-A15E-52D942083A08}"/>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5" name="Alt Bilgi Yer Tutucusu 4">
            <a:extLst>
              <a:ext uri="{FF2B5EF4-FFF2-40B4-BE49-F238E27FC236}">
                <a16:creationId xmlns:a16="http://schemas.microsoft.com/office/drawing/2014/main" id="{0DFA0D0D-4936-4FC0-AD0D-06BD360AECE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BCB817-2968-4A3D-90A7-6EFEBAC268D8}"/>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140590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3B97DA-2438-4B70-9B67-AA58759384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5748BC0-31FA-4D90-A386-8A7B7E12E82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3677AE3-A249-4855-A838-28B6C6A49F8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408B21D-B6FA-41AC-85B8-7F5DDB88B308}"/>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6" name="Alt Bilgi Yer Tutucusu 5">
            <a:extLst>
              <a:ext uri="{FF2B5EF4-FFF2-40B4-BE49-F238E27FC236}">
                <a16:creationId xmlns:a16="http://schemas.microsoft.com/office/drawing/2014/main" id="{D828270C-1FF2-492E-8148-DE4AEBF5798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6FB608-0BDA-42E5-A61B-43D9A3FAD43A}"/>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416566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D9D6C-2705-4280-A404-3F7AFBF9746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8E3F98-FB2D-4D7D-B0BA-5D293482D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F65CD4A-1778-4EB1-A37B-D7F78EA1FCA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EA924D4-2DCD-4F54-89CD-406461EFB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431A4D0-666D-47E5-8212-43F9B97A0C4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6392547-847A-4911-949C-C9F43919E794}"/>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8" name="Alt Bilgi Yer Tutucusu 7">
            <a:extLst>
              <a:ext uri="{FF2B5EF4-FFF2-40B4-BE49-F238E27FC236}">
                <a16:creationId xmlns:a16="http://schemas.microsoft.com/office/drawing/2014/main" id="{E4C2DEB0-888D-47AD-B259-4688379B045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1D975D9-5FD4-4919-9CF3-67EB5613CF8C}"/>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36346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BADF9-F6DA-405E-887E-9F2CC4B29C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29DD879-2F61-46E0-A343-A6AE03290112}"/>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4" name="Alt Bilgi Yer Tutucusu 3">
            <a:extLst>
              <a:ext uri="{FF2B5EF4-FFF2-40B4-BE49-F238E27FC236}">
                <a16:creationId xmlns:a16="http://schemas.microsoft.com/office/drawing/2014/main" id="{92734744-69C6-4D0A-BC5C-2706AC8640E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5EF5794-EC86-4FA6-BE0D-AA288EE59FA8}"/>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200112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8503902-969B-4214-836C-20F40DCE6F2E}"/>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3" name="Alt Bilgi Yer Tutucusu 2">
            <a:extLst>
              <a:ext uri="{FF2B5EF4-FFF2-40B4-BE49-F238E27FC236}">
                <a16:creationId xmlns:a16="http://schemas.microsoft.com/office/drawing/2014/main" id="{DC7BF2F3-F820-4511-B17A-FF486D0ED99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A7B78F3-474A-439E-936C-988CD25F136A}"/>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107154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04A8BA-ADB0-4888-A92F-1F379609E0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FFBD45F-BCF4-486D-BC5B-6DA34B310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BE04784-0F64-487E-9C92-37CF2E98B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D8E8363-5429-4463-A2F5-1DB716D98442}"/>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6" name="Alt Bilgi Yer Tutucusu 5">
            <a:extLst>
              <a:ext uri="{FF2B5EF4-FFF2-40B4-BE49-F238E27FC236}">
                <a16:creationId xmlns:a16="http://schemas.microsoft.com/office/drawing/2014/main" id="{BC7A986A-02AD-42B1-B659-DAC16A16A27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CBB4146-8343-4186-BBB5-459E45A0A9E0}"/>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81836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1F67B0-1118-447A-A9A3-2FE27C8D6C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9113227-D9B6-4B56-A098-A6FAE3FC9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A4226EE-3286-4B37-AF3B-0B903A58D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143084A-878B-4D56-9432-C203D7930A10}"/>
              </a:ext>
            </a:extLst>
          </p:cNvPr>
          <p:cNvSpPr>
            <a:spLocks noGrp="1"/>
          </p:cNvSpPr>
          <p:nvPr>
            <p:ph type="dt" sz="half" idx="10"/>
          </p:nvPr>
        </p:nvSpPr>
        <p:spPr/>
        <p:txBody>
          <a:bodyPr/>
          <a:lstStyle/>
          <a:p>
            <a:fld id="{8E2B53E8-3076-4CCD-8A86-6149B423BD9E}" type="datetimeFigureOut">
              <a:rPr lang="tr-TR" smtClean="0"/>
              <a:t>1.02.2024</a:t>
            </a:fld>
            <a:endParaRPr lang="tr-TR"/>
          </a:p>
        </p:txBody>
      </p:sp>
      <p:sp>
        <p:nvSpPr>
          <p:cNvPr id="6" name="Alt Bilgi Yer Tutucusu 5">
            <a:extLst>
              <a:ext uri="{FF2B5EF4-FFF2-40B4-BE49-F238E27FC236}">
                <a16:creationId xmlns:a16="http://schemas.microsoft.com/office/drawing/2014/main" id="{94FE2EF8-78A6-4B74-B6E1-75FA8E2091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E835239-394A-4AAA-87E2-47ACBAF403B7}"/>
              </a:ext>
            </a:extLst>
          </p:cNvPr>
          <p:cNvSpPr>
            <a:spLocks noGrp="1"/>
          </p:cNvSpPr>
          <p:nvPr>
            <p:ph type="sldNum" sz="quarter" idx="12"/>
          </p:nvPr>
        </p:nvSpPr>
        <p:spPr/>
        <p:txBody>
          <a:bodyPr/>
          <a:lstStyle/>
          <a:p>
            <a:fld id="{122D7127-480D-4340-9A52-3C12793AB0F6}" type="slidenum">
              <a:rPr lang="tr-TR" smtClean="0"/>
              <a:t>‹#›</a:t>
            </a:fld>
            <a:endParaRPr lang="tr-TR"/>
          </a:p>
        </p:txBody>
      </p:sp>
    </p:spTree>
    <p:extLst>
      <p:ext uri="{BB962C8B-B14F-4D97-AF65-F5344CB8AC3E}">
        <p14:creationId xmlns:p14="http://schemas.microsoft.com/office/powerpoint/2010/main" val="349531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C09C4EF-F33D-4AA5-B4E0-F8208D026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E182206-5C08-4B0E-A391-14F632A13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CB670E-55FE-40E2-BFE4-A5EF859E8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B53E8-3076-4CCD-8A86-6149B423BD9E}" type="datetimeFigureOut">
              <a:rPr lang="tr-TR" smtClean="0"/>
              <a:t>1.02.2024</a:t>
            </a:fld>
            <a:endParaRPr lang="tr-TR"/>
          </a:p>
        </p:txBody>
      </p:sp>
      <p:sp>
        <p:nvSpPr>
          <p:cNvPr id="5" name="Alt Bilgi Yer Tutucusu 4">
            <a:extLst>
              <a:ext uri="{FF2B5EF4-FFF2-40B4-BE49-F238E27FC236}">
                <a16:creationId xmlns:a16="http://schemas.microsoft.com/office/drawing/2014/main" id="{E4FDFD9C-4832-42C6-8E62-D76FD1F9D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FA694D-0FFA-4628-B79D-AA8837170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D7127-480D-4340-9A52-3C12793AB0F6}" type="slidenum">
              <a:rPr lang="tr-TR" smtClean="0"/>
              <a:t>‹#›</a:t>
            </a:fld>
            <a:endParaRPr lang="tr-TR"/>
          </a:p>
        </p:txBody>
      </p:sp>
    </p:spTree>
    <p:extLst>
      <p:ext uri="{BB962C8B-B14F-4D97-AF65-F5344CB8AC3E}">
        <p14:creationId xmlns:p14="http://schemas.microsoft.com/office/powerpoint/2010/main" val="396178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kygm.gov.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53D3C-241C-4799-9E63-45712F6524BB}"/>
              </a:ext>
            </a:extLst>
          </p:cNvPr>
          <p:cNvSpPr>
            <a:spLocks noGrp="1"/>
          </p:cNvSpPr>
          <p:nvPr>
            <p:ph type="ctrTitle"/>
          </p:nvPr>
        </p:nvSpPr>
        <p:spPr>
          <a:xfrm>
            <a:off x="479611" y="5455163"/>
            <a:ext cx="11035553" cy="1752460"/>
          </a:xfrm>
        </p:spPr>
        <p:txBody>
          <a:bodyPr>
            <a:normAutofit/>
          </a:bodyPr>
          <a:lstStyle/>
          <a:p>
            <a:r>
              <a:rPr lang="tr-TR" sz="1700" b="1" dirty="0">
                <a:latin typeface="Times New Roman" panose="02020603050405020304" pitchFamily="18" charset="0"/>
                <a:cs typeface="Times New Roman" panose="02020603050405020304" pitchFamily="18" charset="0"/>
              </a:rPr>
              <a:t>Hazırlayan:</a:t>
            </a:r>
            <a:br>
              <a:rPr lang="tr-TR" sz="1700" b="1" dirty="0">
                <a:latin typeface="Times New Roman" panose="02020603050405020304" pitchFamily="18" charset="0"/>
                <a:cs typeface="Times New Roman" panose="02020603050405020304" pitchFamily="18" charset="0"/>
              </a:rPr>
            </a:br>
            <a:br>
              <a:rPr lang="tr-TR" sz="1700" b="1" dirty="0">
                <a:latin typeface="Times New Roman" panose="02020603050405020304" pitchFamily="18" charset="0"/>
                <a:cs typeface="Times New Roman" panose="02020603050405020304" pitchFamily="18" charset="0"/>
              </a:rPr>
            </a:br>
            <a:r>
              <a:rPr lang="tr-TR" sz="1700" b="1" dirty="0">
                <a:latin typeface="Times New Roman" panose="02020603050405020304" pitchFamily="18" charset="0"/>
                <a:cs typeface="Times New Roman" panose="02020603050405020304" pitchFamily="18" charset="0"/>
              </a:rPr>
              <a:t>MATERYAL SAĞLAMA VE DAĞITIM ŞUBE MÜDÜRLÜĞÜ</a:t>
            </a:r>
            <a:br>
              <a:rPr lang="tr-TR" sz="1800" dirty="0">
                <a:solidFill>
                  <a:srgbClr val="000000"/>
                </a:solidFill>
                <a:effectLst/>
                <a:latin typeface="Calibri" panose="020F0502020204030204" pitchFamily="34" charset="0"/>
                <a:ea typeface="Calibri" panose="020F0502020204030204" pitchFamily="34" charset="0"/>
              </a:rPr>
            </a:br>
            <a:endParaRPr lang="tr-TR" dirty="0"/>
          </a:p>
        </p:txBody>
      </p:sp>
      <p:sp>
        <p:nvSpPr>
          <p:cNvPr id="3" name="Alt Başlık 2">
            <a:extLst>
              <a:ext uri="{FF2B5EF4-FFF2-40B4-BE49-F238E27FC236}">
                <a16:creationId xmlns:a16="http://schemas.microsoft.com/office/drawing/2014/main" id="{0DDB1443-DDE3-4849-9F68-864238E912FB}"/>
              </a:ext>
            </a:extLst>
          </p:cNvPr>
          <p:cNvSpPr>
            <a:spLocks noGrp="1"/>
          </p:cNvSpPr>
          <p:nvPr>
            <p:ph type="subTitle" idx="1"/>
          </p:nvPr>
        </p:nvSpPr>
        <p:spPr>
          <a:xfrm>
            <a:off x="1425387" y="2203544"/>
            <a:ext cx="9144000" cy="1655762"/>
          </a:xfrm>
        </p:spPr>
        <p:txBody>
          <a:bodyPr>
            <a:normAutofit/>
          </a:bodyPr>
          <a:lstStyle/>
          <a:p>
            <a:pPr marL="80645" indent="-6350" algn="ctr">
              <a:lnSpc>
                <a:spcPct val="110000"/>
              </a:lnSpc>
              <a:spcAft>
                <a:spcPts val="5110"/>
              </a:spcAft>
            </a:pPr>
            <a:r>
              <a:rPr lang="tr-TR" sz="2500" b="1" dirty="0">
                <a:solidFill>
                  <a:srgbClr val="000000"/>
                </a:solidFill>
                <a:effectLst/>
                <a:latin typeface="Calibri" panose="020F0502020204030204" pitchFamily="34" charset="0"/>
                <a:ea typeface="Calibri" panose="020F0502020204030204" pitchFamily="34" charset="0"/>
              </a:rPr>
              <a:t>ABONE OLUNAN SÜRELİ YAYINLARIN SAYI GİRİŞ İŞLEMLERİ</a:t>
            </a:r>
          </a:p>
        </p:txBody>
      </p:sp>
    </p:spTree>
    <p:extLst>
      <p:ext uri="{BB962C8B-B14F-4D97-AF65-F5344CB8AC3E}">
        <p14:creationId xmlns:p14="http://schemas.microsoft.com/office/powerpoint/2010/main" val="298896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3DEF52-F3FE-44B9-ABED-C143C45D069D}"/>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6EB08263-0321-4E11-B9AA-25811F827599}"/>
              </a:ext>
            </a:extLst>
          </p:cNvPr>
          <p:cNvSpPr>
            <a:spLocks noGrp="1"/>
          </p:cNvSpPr>
          <p:nvPr>
            <p:ph idx="1"/>
          </p:nvPr>
        </p:nvSpPr>
        <p:spPr>
          <a:xfrm>
            <a:off x="838200" y="1373978"/>
            <a:ext cx="10515600" cy="4802985"/>
          </a:xfrm>
        </p:spPr>
        <p:txBody>
          <a:bodyPr/>
          <a:lstStyle/>
          <a:p>
            <a:pPr marL="1092835" lvl="1" indent="-6350">
              <a:lnSpc>
                <a:spcPct val="107000"/>
              </a:lnSpc>
            </a:pPr>
            <a:r>
              <a:rPr lang="tr-TR" sz="1400" b="1"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sayı giriş işlemleri</a:t>
            </a:r>
          </a:p>
          <a:p>
            <a:pPr marL="638175" marR="75184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Kütüphanelere gönderilen süreli yayınların sayı giriş işlemleri için,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İşlemler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alanından sayısı girilecek süreli yayının karşısındaki işlem ikonu tıklanarak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Sayılar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bölümü seçilmelidir. </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grpSp>
        <p:nvGrpSpPr>
          <p:cNvPr id="4" name="Group 7053">
            <a:extLst>
              <a:ext uri="{FF2B5EF4-FFF2-40B4-BE49-F238E27FC236}">
                <a16:creationId xmlns:a16="http://schemas.microsoft.com/office/drawing/2014/main" id="{C2B7B7B6-D218-4BB2-9474-1F08B81781F5}"/>
              </a:ext>
            </a:extLst>
          </p:cNvPr>
          <p:cNvGrpSpPr/>
          <p:nvPr/>
        </p:nvGrpSpPr>
        <p:grpSpPr>
          <a:xfrm>
            <a:off x="838200" y="2692139"/>
            <a:ext cx="10851776" cy="4134485"/>
            <a:chOff x="0" y="0"/>
            <a:chExt cx="8703564" cy="4134612"/>
          </a:xfrm>
        </p:grpSpPr>
        <p:pic>
          <p:nvPicPr>
            <p:cNvPr id="5" name="Picture 199">
              <a:extLst>
                <a:ext uri="{FF2B5EF4-FFF2-40B4-BE49-F238E27FC236}">
                  <a16:creationId xmlns:a16="http://schemas.microsoft.com/office/drawing/2014/main" id="{D9FA9997-C5B9-4C13-9643-CBE3171A99C1}"/>
                </a:ext>
              </a:extLst>
            </p:cNvPr>
            <p:cNvPicPr/>
            <p:nvPr/>
          </p:nvPicPr>
          <p:blipFill>
            <a:blip r:embed="rId2"/>
            <a:stretch>
              <a:fillRect/>
            </a:stretch>
          </p:blipFill>
          <p:spPr>
            <a:xfrm>
              <a:off x="0" y="0"/>
              <a:ext cx="8703564" cy="4134612"/>
            </a:xfrm>
            <a:prstGeom prst="rect">
              <a:avLst/>
            </a:prstGeom>
          </p:spPr>
        </p:pic>
        <p:sp>
          <p:nvSpPr>
            <p:cNvPr id="6" name="Shape 8639">
              <a:extLst>
                <a:ext uri="{FF2B5EF4-FFF2-40B4-BE49-F238E27FC236}">
                  <a16:creationId xmlns:a16="http://schemas.microsoft.com/office/drawing/2014/main" id="{842E1DFD-29F8-4D1C-95D2-BF6285B1C2A1}"/>
                </a:ext>
              </a:extLst>
            </p:cNvPr>
            <p:cNvSpPr/>
            <p:nvPr/>
          </p:nvSpPr>
          <p:spPr>
            <a:xfrm>
              <a:off x="7057645" y="348996"/>
              <a:ext cx="1338072" cy="82296"/>
            </a:xfrm>
            <a:custGeom>
              <a:avLst/>
              <a:gdLst/>
              <a:ahLst/>
              <a:cxnLst/>
              <a:rect l="0" t="0" r="0" b="0"/>
              <a:pathLst>
                <a:path w="1338072" h="82296">
                  <a:moveTo>
                    <a:pt x="0" y="0"/>
                  </a:moveTo>
                  <a:lnTo>
                    <a:pt x="1338072" y="0"/>
                  </a:lnTo>
                  <a:lnTo>
                    <a:pt x="1338072" y="82296"/>
                  </a:lnTo>
                  <a:lnTo>
                    <a:pt x="0" y="8229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201">
              <a:extLst>
                <a:ext uri="{FF2B5EF4-FFF2-40B4-BE49-F238E27FC236}">
                  <a16:creationId xmlns:a16="http://schemas.microsoft.com/office/drawing/2014/main" id="{254B5D66-2B7B-4C7D-A5B4-D3C01ED502B0}"/>
                </a:ext>
              </a:extLst>
            </p:cNvPr>
            <p:cNvSpPr/>
            <p:nvPr/>
          </p:nvSpPr>
          <p:spPr>
            <a:xfrm>
              <a:off x="7057645" y="348996"/>
              <a:ext cx="1338072" cy="82296"/>
            </a:xfrm>
            <a:custGeom>
              <a:avLst/>
              <a:gdLst/>
              <a:ahLst/>
              <a:cxnLst/>
              <a:rect l="0" t="0" r="0" b="0"/>
              <a:pathLst>
                <a:path w="1338072" h="82296">
                  <a:moveTo>
                    <a:pt x="0" y="82296"/>
                  </a:moveTo>
                  <a:lnTo>
                    <a:pt x="1338072" y="82296"/>
                  </a:lnTo>
                  <a:lnTo>
                    <a:pt x="133807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8640">
              <a:extLst>
                <a:ext uri="{FF2B5EF4-FFF2-40B4-BE49-F238E27FC236}">
                  <a16:creationId xmlns:a16="http://schemas.microsoft.com/office/drawing/2014/main" id="{CB80E0BD-079A-4CEA-B187-1A6F0499A9AB}"/>
                </a:ext>
              </a:extLst>
            </p:cNvPr>
            <p:cNvSpPr/>
            <p:nvPr/>
          </p:nvSpPr>
          <p:spPr>
            <a:xfrm>
              <a:off x="719328" y="1738884"/>
              <a:ext cx="284988" cy="73152"/>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203">
              <a:extLst>
                <a:ext uri="{FF2B5EF4-FFF2-40B4-BE49-F238E27FC236}">
                  <a16:creationId xmlns:a16="http://schemas.microsoft.com/office/drawing/2014/main" id="{785B1AE4-18D8-4F0C-BE01-FEAB70E7BD82}"/>
                </a:ext>
              </a:extLst>
            </p:cNvPr>
            <p:cNvSpPr/>
            <p:nvPr/>
          </p:nvSpPr>
          <p:spPr>
            <a:xfrm>
              <a:off x="719328" y="1738884"/>
              <a:ext cx="284988" cy="73152"/>
            </a:xfrm>
            <a:custGeom>
              <a:avLst/>
              <a:gdLst/>
              <a:ahLst/>
              <a:cxnLst/>
              <a:rect l="0" t="0" r="0" b="0"/>
              <a:pathLst>
                <a:path w="284988" h="73152">
                  <a:moveTo>
                    <a:pt x="0" y="73152"/>
                  </a:moveTo>
                  <a:lnTo>
                    <a:pt x="284988" y="73152"/>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0" name="Shape 8641">
              <a:extLst>
                <a:ext uri="{FF2B5EF4-FFF2-40B4-BE49-F238E27FC236}">
                  <a16:creationId xmlns:a16="http://schemas.microsoft.com/office/drawing/2014/main" id="{03C4B4AA-C03F-47E3-81AC-52692D4CD9BF}"/>
                </a:ext>
              </a:extLst>
            </p:cNvPr>
            <p:cNvSpPr/>
            <p:nvPr/>
          </p:nvSpPr>
          <p:spPr>
            <a:xfrm>
              <a:off x="719328" y="1883664"/>
              <a:ext cx="284988" cy="73152"/>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1" name="Shape 205">
              <a:extLst>
                <a:ext uri="{FF2B5EF4-FFF2-40B4-BE49-F238E27FC236}">
                  <a16:creationId xmlns:a16="http://schemas.microsoft.com/office/drawing/2014/main" id="{2697AC95-75C3-4E5C-8BAA-DD3BD3EC8DFE}"/>
                </a:ext>
              </a:extLst>
            </p:cNvPr>
            <p:cNvSpPr/>
            <p:nvPr/>
          </p:nvSpPr>
          <p:spPr>
            <a:xfrm>
              <a:off x="719328" y="1883664"/>
              <a:ext cx="284988" cy="73152"/>
            </a:xfrm>
            <a:custGeom>
              <a:avLst/>
              <a:gdLst/>
              <a:ahLst/>
              <a:cxnLst/>
              <a:rect l="0" t="0" r="0" b="0"/>
              <a:pathLst>
                <a:path w="284988" h="73152">
                  <a:moveTo>
                    <a:pt x="0" y="73152"/>
                  </a:moveTo>
                  <a:lnTo>
                    <a:pt x="284988" y="73152"/>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2" name="Shape 8642">
              <a:extLst>
                <a:ext uri="{FF2B5EF4-FFF2-40B4-BE49-F238E27FC236}">
                  <a16:creationId xmlns:a16="http://schemas.microsoft.com/office/drawing/2014/main" id="{E91F02ED-04CF-47D4-9AB9-B93E4BFB4DC0}"/>
                </a:ext>
              </a:extLst>
            </p:cNvPr>
            <p:cNvSpPr/>
            <p:nvPr/>
          </p:nvSpPr>
          <p:spPr>
            <a:xfrm>
              <a:off x="719328" y="2020824"/>
              <a:ext cx="284988" cy="74676"/>
            </a:xfrm>
            <a:custGeom>
              <a:avLst/>
              <a:gdLst/>
              <a:ahLst/>
              <a:cxnLst/>
              <a:rect l="0" t="0" r="0" b="0"/>
              <a:pathLst>
                <a:path w="284988" h="74676">
                  <a:moveTo>
                    <a:pt x="0" y="0"/>
                  </a:moveTo>
                  <a:lnTo>
                    <a:pt x="284988" y="0"/>
                  </a:lnTo>
                  <a:lnTo>
                    <a:pt x="284988"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3" name="Shape 207">
              <a:extLst>
                <a:ext uri="{FF2B5EF4-FFF2-40B4-BE49-F238E27FC236}">
                  <a16:creationId xmlns:a16="http://schemas.microsoft.com/office/drawing/2014/main" id="{4BBAFD4D-44B5-4F74-A86E-999420739CBD}"/>
                </a:ext>
              </a:extLst>
            </p:cNvPr>
            <p:cNvSpPr/>
            <p:nvPr/>
          </p:nvSpPr>
          <p:spPr>
            <a:xfrm>
              <a:off x="719328" y="2020824"/>
              <a:ext cx="284988" cy="74676"/>
            </a:xfrm>
            <a:custGeom>
              <a:avLst/>
              <a:gdLst/>
              <a:ahLst/>
              <a:cxnLst/>
              <a:rect l="0" t="0" r="0" b="0"/>
              <a:pathLst>
                <a:path w="284988" h="74676">
                  <a:moveTo>
                    <a:pt x="0" y="74676"/>
                  </a:moveTo>
                  <a:lnTo>
                    <a:pt x="284988" y="74676"/>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4" name="Shape 8643">
              <a:extLst>
                <a:ext uri="{FF2B5EF4-FFF2-40B4-BE49-F238E27FC236}">
                  <a16:creationId xmlns:a16="http://schemas.microsoft.com/office/drawing/2014/main" id="{F69DC615-97CD-47CE-8E8C-0259FE2D0932}"/>
                </a:ext>
              </a:extLst>
            </p:cNvPr>
            <p:cNvSpPr/>
            <p:nvPr/>
          </p:nvSpPr>
          <p:spPr>
            <a:xfrm>
              <a:off x="719328" y="2167128"/>
              <a:ext cx="284988" cy="74676"/>
            </a:xfrm>
            <a:custGeom>
              <a:avLst/>
              <a:gdLst/>
              <a:ahLst/>
              <a:cxnLst/>
              <a:rect l="0" t="0" r="0" b="0"/>
              <a:pathLst>
                <a:path w="284988" h="74676">
                  <a:moveTo>
                    <a:pt x="0" y="0"/>
                  </a:moveTo>
                  <a:lnTo>
                    <a:pt x="284988" y="0"/>
                  </a:lnTo>
                  <a:lnTo>
                    <a:pt x="284988"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5" name="Shape 209">
              <a:extLst>
                <a:ext uri="{FF2B5EF4-FFF2-40B4-BE49-F238E27FC236}">
                  <a16:creationId xmlns:a16="http://schemas.microsoft.com/office/drawing/2014/main" id="{028BE58D-72EE-4796-8ED0-5686251ADF8A}"/>
                </a:ext>
              </a:extLst>
            </p:cNvPr>
            <p:cNvSpPr/>
            <p:nvPr/>
          </p:nvSpPr>
          <p:spPr>
            <a:xfrm>
              <a:off x="719328" y="2167128"/>
              <a:ext cx="284988" cy="74676"/>
            </a:xfrm>
            <a:custGeom>
              <a:avLst/>
              <a:gdLst/>
              <a:ahLst/>
              <a:cxnLst/>
              <a:rect l="0" t="0" r="0" b="0"/>
              <a:pathLst>
                <a:path w="284988" h="74676">
                  <a:moveTo>
                    <a:pt x="0" y="74676"/>
                  </a:moveTo>
                  <a:lnTo>
                    <a:pt x="284988" y="74676"/>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6" name="Shape 8644">
              <a:extLst>
                <a:ext uri="{FF2B5EF4-FFF2-40B4-BE49-F238E27FC236}">
                  <a16:creationId xmlns:a16="http://schemas.microsoft.com/office/drawing/2014/main" id="{3662EE1B-8C44-4EB9-AB2F-BB53E636CF15}"/>
                </a:ext>
              </a:extLst>
            </p:cNvPr>
            <p:cNvSpPr/>
            <p:nvPr/>
          </p:nvSpPr>
          <p:spPr>
            <a:xfrm>
              <a:off x="719328" y="2287524"/>
              <a:ext cx="284988" cy="74676"/>
            </a:xfrm>
            <a:custGeom>
              <a:avLst/>
              <a:gdLst/>
              <a:ahLst/>
              <a:cxnLst/>
              <a:rect l="0" t="0" r="0" b="0"/>
              <a:pathLst>
                <a:path w="284988" h="74676">
                  <a:moveTo>
                    <a:pt x="0" y="0"/>
                  </a:moveTo>
                  <a:lnTo>
                    <a:pt x="284988" y="0"/>
                  </a:lnTo>
                  <a:lnTo>
                    <a:pt x="284988"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7" name="Shape 211">
              <a:extLst>
                <a:ext uri="{FF2B5EF4-FFF2-40B4-BE49-F238E27FC236}">
                  <a16:creationId xmlns:a16="http://schemas.microsoft.com/office/drawing/2014/main" id="{047E24B0-567C-479C-82E4-E7D01979E3BA}"/>
                </a:ext>
              </a:extLst>
            </p:cNvPr>
            <p:cNvSpPr/>
            <p:nvPr/>
          </p:nvSpPr>
          <p:spPr>
            <a:xfrm>
              <a:off x="719328" y="2287524"/>
              <a:ext cx="284988" cy="74676"/>
            </a:xfrm>
            <a:custGeom>
              <a:avLst/>
              <a:gdLst/>
              <a:ahLst/>
              <a:cxnLst/>
              <a:rect l="0" t="0" r="0" b="0"/>
              <a:pathLst>
                <a:path w="284988" h="74676">
                  <a:moveTo>
                    <a:pt x="0" y="74676"/>
                  </a:moveTo>
                  <a:lnTo>
                    <a:pt x="284988" y="74676"/>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8" name="Shape 8645">
              <a:extLst>
                <a:ext uri="{FF2B5EF4-FFF2-40B4-BE49-F238E27FC236}">
                  <a16:creationId xmlns:a16="http://schemas.microsoft.com/office/drawing/2014/main" id="{684EF74D-EFDC-47C5-8592-043A2F93575D}"/>
                </a:ext>
              </a:extLst>
            </p:cNvPr>
            <p:cNvSpPr/>
            <p:nvPr/>
          </p:nvSpPr>
          <p:spPr>
            <a:xfrm>
              <a:off x="719328" y="2446020"/>
              <a:ext cx="284988" cy="74676"/>
            </a:xfrm>
            <a:custGeom>
              <a:avLst/>
              <a:gdLst/>
              <a:ahLst/>
              <a:cxnLst/>
              <a:rect l="0" t="0" r="0" b="0"/>
              <a:pathLst>
                <a:path w="284988" h="74676">
                  <a:moveTo>
                    <a:pt x="0" y="0"/>
                  </a:moveTo>
                  <a:lnTo>
                    <a:pt x="284988" y="0"/>
                  </a:lnTo>
                  <a:lnTo>
                    <a:pt x="284988"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9" name="Shape 213">
              <a:extLst>
                <a:ext uri="{FF2B5EF4-FFF2-40B4-BE49-F238E27FC236}">
                  <a16:creationId xmlns:a16="http://schemas.microsoft.com/office/drawing/2014/main" id="{7FA4BA9E-85FA-4FD9-97B7-A415E12BB272}"/>
                </a:ext>
              </a:extLst>
            </p:cNvPr>
            <p:cNvSpPr/>
            <p:nvPr/>
          </p:nvSpPr>
          <p:spPr>
            <a:xfrm>
              <a:off x="719328" y="2446020"/>
              <a:ext cx="284988" cy="74676"/>
            </a:xfrm>
            <a:custGeom>
              <a:avLst/>
              <a:gdLst/>
              <a:ahLst/>
              <a:cxnLst/>
              <a:rect l="0" t="0" r="0" b="0"/>
              <a:pathLst>
                <a:path w="284988" h="74676">
                  <a:moveTo>
                    <a:pt x="0" y="74676"/>
                  </a:moveTo>
                  <a:lnTo>
                    <a:pt x="284988" y="74676"/>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20" name="Shape 8646">
              <a:extLst>
                <a:ext uri="{FF2B5EF4-FFF2-40B4-BE49-F238E27FC236}">
                  <a16:creationId xmlns:a16="http://schemas.microsoft.com/office/drawing/2014/main" id="{486A24A2-A71C-49BF-820E-248EA6058C0E}"/>
                </a:ext>
              </a:extLst>
            </p:cNvPr>
            <p:cNvSpPr/>
            <p:nvPr/>
          </p:nvSpPr>
          <p:spPr>
            <a:xfrm>
              <a:off x="719328" y="2566416"/>
              <a:ext cx="284988" cy="74676"/>
            </a:xfrm>
            <a:custGeom>
              <a:avLst/>
              <a:gdLst/>
              <a:ahLst/>
              <a:cxnLst/>
              <a:rect l="0" t="0" r="0" b="0"/>
              <a:pathLst>
                <a:path w="284988" h="74676">
                  <a:moveTo>
                    <a:pt x="0" y="0"/>
                  </a:moveTo>
                  <a:lnTo>
                    <a:pt x="284988" y="0"/>
                  </a:lnTo>
                  <a:lnTo>
                    <a:pt x="284988"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1" name="Shape 215">
              <a:extLst>
                <a:ext uri="{FF2B5EF4-FFF2-40B4-BE49-F238E27FC236}">
                  <a16:creationId xmlns:a16="http://schemas.microsoft.com/office/drawing/2014/main" id="{044D98BD-0545-4409-9F56-97FFFA33E10B}"/>
                </a:ext>
              </a:extLst>
            </p:cNvPr>
            <p:cNvSpPr/>
            <p:nvPr/>
          </p:nvSpPr>
          <p:spPr>
            <a:xfrm>
              <a:off x="719328" y="2566416"/>
              <a:ext cx="284988" cy="74676"/>
            </a:xfrm>
            <a:custGeom>
              <a:avLst/>
              <a:gdLst/>
              <a:ahLst/>
              <a:cxnLst/>
              <a:rect l="0" t="0" r="0" b="0"/>
              <a:pathLst>
                <a:path w="284988" h="74676">
                  <a:moveTo>
                    <a:pt x="0" y="74676"/>
                  </a:moveTo>
                  <a:lnTo>
                    <a:pt x="284988" y="74676"/>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22" name="Shape 8647">
              <a:extLst>
                <a:ext uri="{FF2B5EF4-FFF2-40B4-BE49-F238E27FC236}">
                  <a16:creationId xmlns:a16="http://schemas.microsoft.com/office/drawing/2014/main" id="{C59D8D3E-421B-4A51-8658-F0762E130470}"/>
                </a:ext>
              </a:extLst>
            </p:cNvPr>
            <p:cNvSpPr/>
            <p:nvPr/>
          </p:nvSpPr>
          <p:spPr>
            <a:xfrm>
              <a:off x="719328" y="2718816"/>
              <a:ext cx="284988" cy="73152"/>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3" name="Shape 217">
              <a:extLst>
                <a:ext uri="{FF2B5EF4-FFF2-40B4-BE49-F238E27FC236}">
                  <a16:creationId xmlns:a16="http://schemas.microsoft.com/office/drawing/2014/main" id="{E441AC03-58E8-4139-83F9-04C5FE243CB3}"/>
                </a:ext>
              </a:extLst>
            </p:cNvPr>
            <p:cNvSpPr/>
            <p:nvPr/>
          </p:nvSpPr>
          <p:spPr>
            <a:xfrm>
              <a:off x="719328" y="2718816"/>
              <a:ext cx="284988" cy="73152"/>
            </a:xfrm>
            <a:custGeom>
              <a:avLst/>
              <a:gdLst/>
              <a:ahLst/>
              <a:cxnLst/>
              <a:rect l="0" t="0" r="0" b="0"/>
              <a:pathLst>
                <a:path w="284988" h="73152">
                  <a:moveTo>
                    <a:pt x="0" y="73152"/>
                  </a:moveTo>
                  <a:lnTo>
                    <a:pt x="284988" y="73152"/>
                  </a:lnTo>
                  <a:lnTo>
                    <a:pt x="28498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24" name="Shape 8648">
              <a:extLst>
                <a:ext uri="{FF2B5EF4-FFF2-40B4-BE49-F238E27FC236}">
                  <a16:creationId xmlns:a16="http://schemas.microsoft.com/office/drawing/2014/main" id="{535BB0AD-F891-4FAD-A682-AAC6C6B5F7C3}"/>
                </a:ext>
              </a:extLst>
            </p:cNvPr>
            <p:cNvSpPr/>
            <p:nvPr/>
          </p:nvSpPr>
          <p:spPr>
            <a:xfrm>
              <a:off x="2412492" y="1738884"/>
              <a:ext cx="283464" cy="74676"/>
            </a:xfrm>
            <a:custGeom>
              <a:avLst/>
              <a:gdLst/>
              <a:ahLst/>
              <a:cxnLst/>
              <a:rect l="0" t="0" r="0" b="0"/>
              <a:pathLst>
                <a:path w="283464" h="74676">
                  <a:moveTo>
                    <a:pt x="0" y="0"/>
                  </a:moveTo>
                  <a:lnTo>
                    <a:pt x="283464" y="0"/>
                  </a:lnTo>
                  <a:lnTo>
                    <a:pt x="283464"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5" name="Shape 219">
              <a:extLst>
                <a:ext uri="{FF2B5EF4-FFF2-40B4-BE49-F238E27FC236}">
                  <a16:creationId xmlns:a16="http://schemas.microsoft.com/office/drawing/2014/main" id="{34568714-D816-47B4-83FA-3F60A174F88D}"/>
                </a:ext>
              </a:extLst>
            </p:cNvPr>
            <p:cNvSpPr/>
            <p:nvPr/>
          </p:nvSpPr>
          <p:spPr>
            <a:xfrm>
              <a:off x="2412492" y="1738884"/>
              <a:ext cx="283464" cy="74676"/>
            </a:xfrm>
            <a:custGeom>
              <a:avLst/>
              <a:gdLst/>
              <a:ahLst/>
              <a:cxnLst/>
              <a:rect l="0" t="0" r="0" b="0"/>
              <a:pathLst>
                <a:path w="283464" h="74676">
                  <a:moveTo>
                    <a:pt x="0" y="74676"/>
                  </a:moveTo>
                  <a:lnTo>
                    <a:pt x="283464" y="74676"/>
                  </a:lnTo>
                  <a:lnTo>
                    <a:pt x="283464"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26" name="Shape 8649">
              <a:extLst>
                <a:ext uri="{FF2B5EF4-FFF2-40B4-BE49-F238E27FC236}">
                  <a16:creationId xmlns:a16="http://schemas.microsoft.com/office/drawing/2014/main" id="{DA273AE6-E82D-4370-92C6-3CAC9E046657}"/>
                </a:ext>
              </a:extLst>
            </p:cNvPr>
            <p:cNvSpPr/>
            <p:nvPr/>
          </p:nvSpPr>
          <p:spPr>
            <a:xfrm>
              <a:off x="2412492" y="1883664"/>
              <a:ext cx="283464" cy="73152"/>
            </a:xfrm>
            <a:custGeom>
              <a:avLst/>
              <a:gdLst/>
              <a:ahLst/>
              <a:cxnLst/>
              <a:rect l="0" t="0" r="0" b="0"/>
              <a:pathLst>
                <a:path w="283464" h="73152">
                  <a:moveTo>
                    <a:pt x="0" y="0"/>
                  </a:moveTo>
                  <a:lnTo>
                    <a:pt x="283464" y="0"/>
                  </a:lnTo>
                  <a:lnTo>
                    <a:pt x="283464"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7" name="Shape 221">
              <a:extLst>
                <a:ext uri="{FF2B5EF4-FFF2-40B4-BE49-F238E27FC236}">
                  <a16:creationId xmlns:a16="http://schemas.microsoft.com/office/drawing/2014/main" id="{F64CCB7D-9C72-4379-94F8-D478F1BB874C}"/>
                </a:ext>
              </a:extLst>
            </p:cNvPr>
            <p:cNvSpPr/>
            <p:nvPr/>
          </p:nvSpPr>
          <p:spPr>
            <a:xfrm>
              <a:off x="2412492" y="1883664"/>
              <a:ext cx="283464" cy="73152"/>
            </a:xfrm>
            <a:custGeom>
              <a:avLst/>
              <a:gdLst/>
              <a:ahLst/>
              <a:cxnLst/>
              <a:rect l="0" t="0" r="0" b="0"/>
              <a:pathLst>
                <a:path w="283464" h="73152">
                  <a:moveTo>
                    <a:pt x="0" y="73152"/>
                  </a:moveTo>
                  <a:lnTo>
                    <a:pt x="283464" y="73152"/>
                  </a:lnTo>
                  <a:lnTo>
                    <a:pt x="283464"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28" name="Shape 8650">
              <a:extLst>
                <a:ext uri="{FF2B5EF4-FFF2-40B4-BE49-F238E27FC236}">
                  <a16:creationId xmlns:a16="http://schemas.microsoft.com/office/drawing/2014/main" id="{6AE35466-2D67-4FA4-A641-D64F9A692CDA}"/>
                </a:ext>
              </a:extLst>
            </p:cNvPr>
            <p:cNvSpPr/>
            <p:nvPr/>
          </p:nvSpPr>
          <p:spPr>
            <a:xfrm>
              <a:off x="2412492" y="2029968"/>
              <a:ext cx="598932" cy="65532"/>
            </a:xfrm>
            <a:custGeom>
              <a:avLst/>
              <a:gdLst/>
              <a:ahLst/>
              <a:cxnLst/>
              <a:rect l="0" t="0" r="0" b="0"/>
              <a:pathLst>
                <a:path w="598932" h="65532">
                  <a:moveTo>
                    <a:pt x="0" y="0"/>
                  </a:moveTo>
                  <a:lnTo>
                    <a:pt x="598932" y="0"/>
                  </a:lnTo>
                  <a:lnTo>
                    <a:pt x="598932" y="65532"/>
                  </a:lnTo>
                  <a:lnTo>
                    <a:pt x="0" y="6553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9" name="Shape 223">
              <a:extLst>
                <a:ext uri="{FF2B5EF4-FFF2-40B4-BE49-F238E27FC236}">
                  <a16:creationId xmlns:a16="http://schemas.microsoft.com/office/drawing/2014/main" id="{9C3BEDE3-0C53-42A6-9712-0E28164ABC25}"/>
                </a:ext>
              </a:extLst>
            </p:cNvPr>
            <p:cNvSpPr/>
            <p:nvPr/>
          </p:nvSpPr>
          <p:spPr>
            <a:xfrm>
              <a:off x="2412492" y="2029968"/>
              <a:ext cx="598932" cy="65532"/>
            </a:xfrm>
            <a:custGeom>
              <a:avLst/>
              <a:gdLst/>
              <a:ahLst/>
              <a:cxnLst/>
              <a:rect l="0" t="0" r="0" b="0"/>
              <a:pathLst>
                <a:path w="598932" h="65532">
                  <a:moveTo>
                    <a:pt x="0" y="65532"/>
                  </a:moveTo>
                  <a:lnTo>
                    <a:pt x="598932" y="65532"/>
                  </a:lnTo>
                  <a:lnTo>
                    <a:pt x="59893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30" name="Shape 8651">
              <a:extLst>
                <a:ext uri="{FF2B5EF4-FFF2-40B4-BE49-F238E27FC236}">
                  <a16:creationId xmlns:a16="http://schemas.microsoft.com/office/drawing/2014/main" id="{A6640E7A-CC6B-4266-9B79-62F830654D1B}"/>
                </a:ext>
              </a:extLst>
            </p:cNvPr>
            <p:cNvSpPr/>
            <p:nvPr/>
          </p:nvSpPr>
          <p:spPr>
            <a:xfrm>
              <a:off x="2412492" y="2141220"/>
              <a:ext cx="358140" cy="100584"/>
            </a:xfrm>
            <a:custGeom>
              <a:avLst/>
              <a:gdLst/>
              <a:ahLst/>
              <a:cxnLst/>
              <a:rect l="0" t="0" r="0" b="0"/>
              <a:pathLst>
                <a:path w="358140" h="100584">
                  <a:moveTo>
                    <a:pt x="0" y="0"/>
                  </a:moveTo>
                  <a:lnTo>
                    <a:pt x="358140" y="0"/>
                  </a:lnTo>
                  <a:lnTo>
                    <a:pt x="358140" y="100584"/>
                  </a:lnTo>
                  <a:lnTo>
                    <a:pt x="0" y="100584"/>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31" name="Shape 225">
              <a:extLst>
                <a:ext uri="{FF2B5EF4-FFF2-40B4-BE49-F238E27FC236}">
                  <a16:creationId xmlns:a16="http://schemas.microsoft.com/office/drawing/2014/main" id="{8206F46C-C3E4-4D70-9751-4676BA7910B8}"/>
                </a:ext>
              </a:extLst>
            </p:cNvPr>
            <p:cNvSpPr/>
            <p:nvPr/>
          </p:nvSpPr>
          <p:spPr>
            <a:xfrm>
              <a:off x="2412492" y="2141220"/>
              <a:ext cx="358140" cy="100584"/>
            </a:xfrm>
            <a:custGeom>
              <a:avLst/>
              <a:gdLst/>
              <a:ahLst/>
              <a:cxnLst/>
              <a:rect l="0" t="0" r="0" b="0"/>
              <a:pathLst>
                <a:path w="358140" h="100584">
                  <a:moveTo>
                    <a:pt x="0" y="100584"/>
                  </a:moveTo>
                  <a:lnTo>
                    <a:pt x="358140" y="100584"/>
                  </a:lnTo>
                  <a:lnTo>
                    <a:pt x="358140"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32" name="Shape 8652">
              <a:extLst>
                <a:ext uri="{FF2B5EF4-FFF2-40B4-BE49-F238E27FC236}">
                  <a16:creationId xmlns:a16="http://schemas.microsoft.com/office/drawing/2014/main" id="{823178C9-439C-4F8D-889C-51860C2AFE31}"/>
                </a:ext>
              </a:extLst>
            </p:cNvPr>
            <p:cNvSpPr/>
            <p:nvPr/>
          </p:nvSpPr>
          <p:spPr>
            <a:xfrm>
              <a:off x="2412492" y="2287524"/>
              <a:ext cx="976884" cy="74676"/>
            </a:xfrm>
            <a:custGeom>
              <a:avLst/>
              <a:gdLst/>
              <a:ahLst/>
              <a:cxnLst/>
              <a:rect l="0" t="0" r="0" b="0"/>
              <a:pathLst>
                <a:path w="976884" h="74676">
                  <a:moveTo>
                    <a:pt x="0" y="0"/>
                  </a:moveTo>
                  <a:lnTo>
                    <a:pt x="976884" y="0"/>
                  </a:lnTo>
                  <a:lnTo>
                    <a:pt x="976884"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33" name="Shape 227">
              <a:extLst>
                <a:ext uri="{FF2B5EF4-FFF2-40B4-BE49-F238E27FC236}">
                  <a16:creationId xmlns:a16="http://schemas.microsoft.com/office/drawing/2014/main" id="{C59C2AED-1A95-4266-8314-BC54398FBC3F}"/>
                </a:ext>
              </a:extLst>
            </p:cNvPr>
            <p:cNvSpPr/>
            <p:nvPr/>
          </p:nvSpPr>
          <p:spPr>
            <a:xfrm>
              <a:off x="2412492" y="2287524"/>
              <a:ext cx="976884" cy="74676"/>
            </a:xfrm>
            <a:custGeom>
              <a:avLst/>
              <a:gdLst/>
              <a:ahLst/>
              <a:cxnLst/>
              <a:rect l="0" t="0" r="0" b="0"/>
              <a:pathLst>
                <a:path w="976884" h="74676">
                  <a:moveTo>
                    <a:pt x="0" y="74676"/>
                  </a:moveTo>
                  <a:lnTo>
                    <a:pt x="976884" y="74676"/>
                  </a:lnTo>
                  <a:lnTo>
                    <a:pt x="976884"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34" name="Shape 8653">
              <a:extLst>
                <a:ext uri="{FF2B5EF4-FFF2-40B4-BE49-F238E27FC236}">
                  <a16:creationId xmlns:a16="http://schemas.microsoft.com/office/drawing/2014/main" id="{6466D8BD-DFD8-404E-A528-C8034D3ECB2A}"/>
                </a:ext>
              </a:extLst>
            </p:cNvPr>
            <p:cNvSpPr/>
            <p:nvPr/>
          </p:nvSpPr>
          <p:spPr>
            <a:xfrm>
              <a:off x="2412492" y="2433828"/>
              <a:ext cx="283464" cy="74676"/>
            </a:xfrm>
            <a:custGeom>
              <a:avLst/>
              <a:gdLst/>
              <a:ahLst/>
              <a:cxnLst/>
              <a:rect l="0" t="0" r="0" b="0"/>
              <a:pathLst>
                <a:path w="283464" h="74676">
                  <a:moveTo>
                    <a:pt x="0" y="0"/>
                  </a:moveTo>
                  <a:lnTo>
                    <a:pt x="283464" y="0"/>
                  </a:lnTo>
                  <a:lnTo>
                    <a:pt x="283464"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35" name="Shape 229">
              <a:extLst>
                <a:ext uri="{FF2B5EF4-FFF2-40B4-BE49-F238E27FC236}">
                  <a16:creationId xmlns:a16="http://schemas.microsoft.com/office/drawing/2014/main" id="{0DCD5111-870D-46B5-AFA5-8FAC647821F5}"/>
                </a:ext>
              </a:extLst>
            </p:cNvPr>
            <p:cNvSpPr/>
            <p:nvPr/>
          </p:nvSpPr>
          <p:spPr>
            <a:xfrm>
              <a:off x="2412492" y="2433828"/>
              <a:ext cx="283464" cy="74676"/>
            </a:xfrm>
            <a:custGeom>
              <a:avLst/>
              <a:gdLst/>
              <a:ahLst/>
              <a:cxnLst/>
              <a:rect l="0" t="0" r="0" b="0"/>
              <a:pathLst>
                <a:path w="283464" h="74676">
                  <a:moveTo>
                    <a:pt x="0" y="74676"/>
                  </a:moveTo>
                  <a:lnTo>
                    <a:pt x="283464" y="74676"/>
                  </a:lnTo>
                  <a:lnTo>
                    <a:pt x="283464"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36" name="Shape 8654">
              <a:extLst>
                <a:ext uri="{FF2B5EF4-FFF2-40B4-BE49-F238E27FC236}">
                  <a16:creationId xmlns:a16="http://schemas.microsoft.com/office/drawing/2014/main" id="{D4DF0E27-1918-4C03-9F25-4A6958D0FE44}"/>
                </a:ext>
              </a:extLst>
            </p:cNvPr>
            <p:cNvSpPr/>
            <p:nvPr/>
          </p:nvSpPr>
          <p:spPr>
            <a:xfrm>
              <a:off x="2412492" y="2566416"/>
              <a:ext cx="481584" cy="74676"/>
            </a:xfrm>
            <a:custGeom>
              <a:avLst/>
              <a:gdLst/>
              <a:ahLst/>
              <a:cxnLst/>
              <a:rect l="0" t="0" r="0" b="0"/>
              <a:pathLst>
                <a:path w="481584" h="74676">
                  <a:moveTo>
                    <a:pt x="0" y="0"/>
                  </a:moveTo>
                  <a:lnTo>
                    <a:pt x="481584" y="0"/>
                  </a:lnTo>
                  <a:lnTo>
                    <a:pt x="481584" y="74676"/>
                  </a:lnTo>
                  <a:lnTo>
                    <a:pt x="0" y="7467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37" name="Shape 231">
              <a:extLst>
                <a:ext uri="{FF2B5EF4-FFF2-40B4-BE49-F238E27FC236}">
                  <a16:creationId xmlns:a16="http://schemas.microsoft.com/office/drawing/2014/main" id="{CC848411-F9F9-40EE-882C-5BD9D683429A}"/>
                </a:ext>
              </a:extLst>
            </p:cNvPr>
            <p:cNvSpPr/>
            <p:nvPr/>
          </p:nvSpPr>
          <p:spPr>
            <a:xfrm>
              <a:off x="2412492" y="2566416"/>
              <a:ext cx="481584" cy="74676"/>
            </a:xfrm>
            <a:custGeom>
              <a:avLst/>
              <a:gdLst/>
              <a:ahLst/>
              <a:cxnLst/>
              <a:rect l="0" t="0" r="0" b="0"/>
              <a:pathLst>
                <a:path w="481584" h="74676">
                  <a:moveTo>
                    <a:pt x="0" y="74676"/>
                  </a:moveTo>
                  <a:lnTo>
                    <a:pt x="481584" y="74676"/>
                  </a:lnTo>
                  <a:lnTo>
                    <a:pt x="481584"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38" name="Shape 8655">
              <a:extLst>
                <a:ext uri="{FF2B5EF4-FFF2-40B4-BE49-F238E27FC236}">
                  <a16:creationId xmlns:a16="http://schemas.microsoft.com/office/drawing/2014/main" id="{D7BFBDC0-C875-4BED-8F7E-74BD888C7CF8}"/>
                </a:ext>
              </a:extLst>
            </p:cNvPr>
            <p:cNvSpPr/>
            <p:nvPr/>
          </p:nvSpPr>
          <p:spPr>
            <a:xfrm>
              <a:off x="2412492" y="2715768"/>
              <a:ext cx="688848" cy="76200"/>
            </a:xfrm>
            <a:custGeom>
              <a:avLst/>
              <a:gdLst/>
              <a:ahLst/>
              <a:cxnLst/>
              <a:rect l="0" t="0" r="0" b="0"/>
              <a:pathLst>
                <a:path w="688848" h="76200">
                  <a:moveTo>
                    <a:pt x="0" y="0"/>
                  </a:moveTo>
                  <a:lnTo>
                    <a:pt x="688848" y="0"/>
                  </a:lnTo>
                  <a:lnTo>
                    <a:pt x="688848" y="76200"/>
                  </a:lnTo>
                  <a:lnTo>
                    <a:pt x="0" y="76200"/>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39" name="Shape 233">
              <a:extLst>
                <a:ext uri="{FF2B5EF4-FFF2-40B4-BE49-F238E27FC236}">
                  <a16:creationId xmlns:a16="http://schemas.microsoft.com/office/drawing/2014/main" id="{9BBAC4B3-053C-4AF2-8A47-E8BC5CF0113A}"/>
                </a:ext>
              </a:extLst>
            </p:cNvPr>
            <p:cNvSpPr/>
            <p:nvPr/>
          </p:nvSpPr>
          <p:spPr>
            <a:xfrm>
              <a:off x="2412492" y="2715768"/>
              <a:ext cx="688848" cy="76200"/>
            </a:xfrm>
            <a:custGeom>
              <a:avLst/>
              <a:gdLst/>
              <a:ahLst/>
              <a:cxnLst/>
              <a:rect l="0" t="0" r="0" b="0"/>
              <a:pathLst>
                <a:path w="688848" h="76200">
                  <a:moveTo>
                    <a:pt x="0" y="76200"/>
                  </a:moveTo>
                  <a:lnTo>
                    <a:pt x="688848" y="76200"/>
                  </a:lnTo>
                  <a:lnTo>
                    <a:pt x="68884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93606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2A8C65-EF60-450D-86EA-04307A7D246B}"/>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B264EACA-B523-428B-9F23-D8BBE0CFBC40}"/>
              </a:ext>
            </a:extLst>
          </p:cNvPr>
          <p:cNvSpPr>
            <a:spLocks noGrp="1"/>
          </p:cNvSpPr>
          <p:nvPr>
            <p:ph idx="1"/>
          </p:nvPr>
        </p:nvSpPr>
        <p:spPr>
          <a:xfrm>
            <a:off x="838200" y="1162237"/>
            <a:ext cx="10515600" cy="4351338"/>
          </a:xfrm>
        </p:spPr>
        <p:txBody>
          <a:bodyPr/>
          <a:lstStyle/>
          <a:p>
            <a:pPr marL="635635" indent="-6350">
              <a:lnSpc>
                <a:spcPct val="107000"/>
              </a:lnSpc>
            </a:pPr>
            <a:r>
              <a:rPr lang="tr-TR" sz="1400" b="1"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sayı giriş işlemleri</a:t>
            </a:r>
          </a:p>
          <a:p>
            <a:pPr marL="645160" indent="-6350">
              <a:lnSpc>
                <a:spcPct val="107000"/>
              </a:lnSpc>
              <a:spcAft>
                <a:spcPts val="20"/>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Gönderilen Sayı</a:t>
            </a:r>
          </a:p>
          <a:p>
            <a:pPr marL="669925" marR="1109345" indent="-6350">
              <a:lnSpc>
                <a:spcPct val="107000"/>
              </a:lnSpc>
              <a:spcAft>
                <a:spcPts val="7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Kütüphanelere gönderilen süreli yayının yayınlanma sıklığına göre düzenlenmiş ekranda gönderilecek sayı bölümüne gönderilen ilk sayı girilerek </a:t>
            </a:r>
            <a:r>
              <a:rPr lang="tr-TR" sz="1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Enter</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tuşuna basıldığında, sistem otomatik olarak gönderilecek yayınların sayılarını düzenleyecektir. </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pic>
        <p:nvPicPr>
          <p:cNvPr id="5" name="Picture 246">
            <a:extLst>
              <a:ext uri="{FF2B5EF4-FFF2-40B4-BE49-F238E27FC236}">
                <a16:creationId xmlns:a16="http://schemas.microsoft.com/office/drawing/2014/main" id="{11E41134-73F3-403D-91CC-F35E65A88A45}"/>
              </a:ext>
            </a:extLst>
          </p:cNvPr>
          <p:cNvPicPr/>
          <p:nvPr/>
        </p:nvPicPr>
        <p:blipFill>
          <a:blip r:embed="rId2"/>
          <a:stretch>
            <a:fillRect/>
          </a:stretch>
        </p:blipFill>
        <p:spPr>
          <a:xfrm>
            <a:off x="1476870" y="2595562"/>
            <a:ext cx="8323580" cy="4229100"/>
          </a:xfrm>
          <a:prstGeom prst="rect">
            <a:avLst/>
          </a:prstGeom>
        </p:spPr>
      </p:pic>
      <p:sp>
        <p:nvSpPr>
          <p:cNvPr id="6" name="Shape 8673">
            <a:extLst>
              <a:ext uri="{FF2B5EF4-FFF2-40B4-BE49-F238E27FC236}">
                <a16:creationId xmlns:a16="http://schemas.microsoft.com/office/drawing/2014/main" id="{3F4BACBB-DB52-4DA5-B29E-B8885EEAC621}"/>
              </a:ext>
            </a:extLst>
          </p:cNvPr>
          <p:cNvSpPr/>
          <p:nvPr/>
        </p:nvSpPr>
        <p:spPr>
          <a:xfrm>
            <a:off x="2161203" y="4368800"/>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8" name="Shape 8673">
            <a:extLst>
              <a:ext uri="{FF2B5EF4-FFF2-40B4-BE49-F238E27FC236}">
                <a16:creationId xmlns:a16="http://schemas.microsoft.com/office/drawing/2014/main" id="{B415FEAF-34FF-49EE-9995-F011C8FBB8DB}"/>
              </a:ext>
            </a:extLst>
          </p:cNvPr>
          <p:cNvSpPr/>
          <p:nvPr/>
        </p:nvSpPr>
        <p:spPr>
          <a:xfrm>
            <a:off x="2161203" y="4521200"/>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8673">
            <a:extLst>
              <a:ext uri="{FF2B5EF4-FFF2-40B4-BE49-F238E27FC236}">
                <a16:creationId xmlns:a16="http://schemas.microsoft.com/office/drawing/2014/main" id="{2ACA8E8F-7AE3-43D1-A6D1-B8ADCB10BDDB}"/>
              </a:ext>
            </a:extLst>
          </p:cNvPr>
          <p:cNvSpPr/>
          <p:nvPr/>
        </p:nvSpPr>
        <p:spPr>
          <a:xfrm>
            <a:off x="2161203" y="4673599"/>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0" name="Shape 8673">
            <a:extLst>
              <a:ext uri="{FF2B5EF4-FFF2-40B4-BE49-F238E27FC236}">
                <a16:creationId xmlns:a16="http://schemas.microsoft.com/office/drawing/2014/main" id="{392D30A2-14DC-4E6A-9F27-BF0A32D4C3D6}"/>
              </a:ext>
            </a:extLst>
          </p:cNvPr>
          <p:cNvSpPr/>
          <p:nvPr/>
        </p:nvSpPr>
        <p:spPr>
          <a:xfrm>
            <a:off x="2161203" y="4800694"/>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1" name="Shape 8673">
            <a:extLst>
              <a:ext uri="{FF2B5EF4-FFF2-40B4-BE49-F238E27FC236}">
                <a16:creationId xmlns:a16="http://schemas.microsoft.com/office/drawing/2014/main" id="{A56CD965-2568-45E9-973D-091A6E841E8D}"/>
              </a:ext>
            </a:extLst>
          </p:cNvPr>
          <p:cNvSpPr/>
          <p:nvPr/>
        </p:nvSpPr>
        <p:spPr>
          <a:xfrm>
            <a:off x="2161203" y="4947488"/>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2" name="Shape 8673">
            <a:extLst>
              <a:ext uri="{FF2B5EF4-FFF2-40B4-BE49-F238E27FC236}">
                <a16:creationId xmlns:a16="http://schemas.microsoft.com/office/drawing/2014/main" id="{D10C031D-E2A9-41F6-9D75-D981E14112CA}"/>
              </a:ext>
            </a:extLst>
          </p:cNvPr>
          <p:cNvSpPr/>
          <p:nvPr/>
        </p:nvSpPr>
        <p:spPr>
          <a:xfrm>
            <a:off x="2161203" y="5094282"/>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3" name="Shape 8673">
            <a:extLst>
              <a:ext uri="{FF2B5EF4-FFF2-40B4-BE49-F238E27FC236}">
                <a16:creationId xmlns:a16="http://schemas.microsoft.com/office/drawing/2014/main" id="{3F0791E6-8BE0-42D4-B0BA-BA7F0C8E9456}"/>
              </a:ext>
            </a:extLst>
          </p:cNvPr>
          <p:cNvSpPr/>
          <p:nvPr/>
        </p:nvSpPr>
        <p:spPr>
          <a:xfrm>
            <a:off x="2161203" y="5228521"/>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4" name="Shape 8673">
            <a:extLst>
              <a:ext uri="{FF2B5EF4-FFF2-40B4-BE49-F238E27FC236}">
                <a16:creationId xmlns:a16="http://schemas.microsoft.com/office/drawing/2014/main" id="{4DE53376-5881-4538-AE0F-E16CCC622944}"/>
              </a:ext>
            </a:extLst>
          </p:cNvPr>
          <p:cNvSpPr/>
          <p:nvPr/>
        </p:nvSpPr>
        <p:spPr>
          <a:xfrm>
            <a:off x="2161203" y="5371048"/>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5" name="Shape 8673">
            <a:extLst>
              <a:ext uri="{FF2B5EF4-FFF2-40B4-BE49-F238E27FC236}">
                <a16:creationId xmlns:a16="http://schemas.microsoft.com/office/drawing/2014/main" id="{200C6B2D-1511-49A1-AD5A-5E1C0D89E3DF}"/>
              </a:ext>
            </a:extLst>
          </p:cNvPr>
          <p:cNvSpPr/>
          <p:nvPr/>
        </p:nvSpPr>
        <p:spPr>
          <a:xfrm>
            <a:off x="3759021" y="4368800"/>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6" name="Shape 8673">
            <a:extLst>
              <a:ext uri="{FF2B5EF4-FFF2-40B4-BE49-F238E27FC236}">
                <a16:creationId xmlns:a16="http://schemas.microsoft.com/office/drawing/2014/main" id="{6B5FBB8B-E877-4640-9485-724C6AEF393E}"/>
              </a:ext>
            </a:extLst>
          </p:cNvPr>
          <p:cNvSpPr/>
          <p:nvPr/>
        </p:nvSpPr>
        <p:spPr>
          <a:xfrm>
            <a:off x="3759021" y="4516437"/>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7" name="Shape 8673">
            <a:extLst>
              <a:ext uri="{FF2B5EF4-FFF2-40B4-BE49-F238E27FC236}">
                <a16:creationId xmlns:a16="http://schemas.microsoft.com/office/drawing/2014/main" id="{985BB1C5-40A2-4293-8236-5196C10CAF1C}"/>
              </a:ext>
            </a:extLst>
          </p:cNvPr>
          <p:cNvSpPr/>
          <p:nvPr/>
        </p:nvSpPr>
        <p:spPr>
          <a:xfrm>
            <a:off x="3759020" y="4664074"/>
            <a:ext cx="584379"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8" name="Shape 8673">
            <a:extLst>
              <a:ext uri="{FF2B5EF4-FFF2-40B4-BE49-F238E27FC236}">
                <a16:creationId xmlns:a16="http://schemas.microsoft.com/office/drawing/2014/main" id="{CBF74F6A-909E-43DF-A30B-7341B6BB82DC}"/>
              </a:ext>
            </a:extLst>
          </p:cNvPr>
          <p:cNvSpPr/>
          <p:nvPr/>
        </p:nvSpPr>
        <p:spPr>
          <a:xfrm>
            <a:off x="3766728" y="4800693"/>
            <a:ext cx="321877"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9" name="Shape 8673">
            <a:extLst>
              <a:ext uri="{FF2B5EF4-FFF2-40B4-BE49-F238E27FC236}">
                <a16:creationId xmlns:a16="http://schemas.microsoft.com/office/drawing/2014/main" id="{2BFF0F6A-E05E-44F4-AD6A-74436B779975}"/>
              </a:ext>
            </a:extLst>
          </p:cNvPr>
          <p:cNvSpPr/>
          <p:nvPr/>
        </p:nvSpPr>
        <p:spPr>
          <a:xfrm>
            <a:off x="3759020" y="4937312"/>
            <a:ext cx="958236"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0" name="Shape 8673">
            <a:extLst>
              <a:ext uri="{FF2B5EF4-FFF2-40B4-BE49-F238E27FC236}">
                <a16:creationId xmlns:a16="http://schemas.microsoft.com/office/drawing/2014/main" id="{22A6C8B4-D479-4119-8267-56EF5039112A}"/>
              </a:ext>
            </a:extLst>
          </p:cNvPr>
          <p:cNvSpPr/>
          <p:nvPr/>
        </p:nvSpPr>
        <p:spPr>
          <a:xfrm>
            <a:off x="3759020" y="5088824"/>
            <a:ext cx="958236"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1" name="Shape 8673">
            <a:extLst>
              <a:ext uri="{FF2B5EF4-FFF2-40B4-BE49-F238E27FC236}">
                <a16:creationId xmlns:a16="http://schemas.microsoft.com/office/drawing/2014/main" id="{386982F4-729D-457D-AB64-1D36FBDA8EE0}"/>
              </a:ext>
            </a:extLst>
          </p:cNvPr>
          <p:cNvSpPr/>
          <p:nvPr/>
        </p:nvSpPr>
        <p:spPr>
          <a:xfrm>
            <a:off x="3766728" y="5228174"/>
            <a:ext cx="958236"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2" name="Shape 8673">
            <a:extLst>
              <a:ext uri="{FF2B5EF4-FFF2-40B4-BE49-F238E27FC236}">
                <a16:creationId xmlns:a16="http://schemas.microsoft.com/office/drawing/2014/main" id="{AC8C20A4-84F5-419D-BAEA-FE62D62FF611}"/>
              </a:ext>
            </a:extLst>
          </p:cNvPr>
          <p:cNvSpPr/>
          <p:nvPr/>
        </p:nvSpPr>
        <p:spPr>
          <a:xfrm>
            <a:off x="3766728" y="5366029"/>
            <a:ext cx="958236"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Tree>
    <p:extLst>
      <p:ext uri="{BB962C8B-B14F-4D97-AF65-F5344CB8AC3E}">
        <p14:creationId xmlns:p14="http://schemas.microsoft.com/office/powerpoint/2010/main" val="387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88F3E1-0179-41EC-8810-A015F29A29C4}"/>
              </a:ext>
            </a:extLst>
          </p:cNvPr>
          <p:cNvSpPr>
            <a:spLocks noGrp="1"/>
          </p:cNvSpPr>
          <p:nvPr>
            <p:ph type="title"/>
          </p:nvPr>
        </p:nvSpPr>
        <p:spPr/>
        <p:txBody>
          <a:bodyPr/>
          <a:lstStyle/>
          <a:p>
            <a:r>
              <a:rPr lang="tr-TR" sz="4400">
                <a:solidFill>
                  <a:srgbClr val="000000"/>
                </a:solidFill>
                <a:effectLst/>
                <a:latin typeface="Calibri" panose="020F0502020204030204" pitchFamily="34" charset="0"/>
                <a:ea typeface="Calibri" panose="020F0502020204030204" pitchFamily="34" charset="0"/>
              </a:rPr>
              <a:t>MATERYAL SAĞLAMA VE DAĞITIM ŞUBESİ</a:t>
            </a:r>
            <a:br>
              <a:rPr lang="tr-TR"/>
            </a:br>
            <a:endParaRPr lang="tr-TR" dirty="0"/>
          </a:p>
        </p:txBody>
      </p:sp>
      <p:sp>
        <p:nvSpPr>
          <p:cNvPr id="3" name="İçerik Yer Tutucusu 2">
            <a:extLst>
              <a:ext uri="{FF2B5EF4-FFF2-40B4-BE49-F238E27FC236}">
                <a16:creationId xmlns:a16="http://schemas.microsoft.com/office/drawing/2014/main" id="{BA9362C5-89BF-4026-A943-A7A4E93A5D81}"/>
              </a:ext>
            </a:extLst>
          </p:cNvPr>
          <p:cNvSpPr>
            <a:spLocks noGrp="1"/>
          </p:cNvSpPr>
          <p:nvPr>
            <p:ph idx="1"/>
          </p:nvPr>
        </p:nvSpPr>
        <p:spPr>
          <a:xfrm>
            <a:off x="838200" y="1057835"/>
            <a:ext cx="10515600" cy="5119128"/>
          </a:xfrm>
        </p:spPr>
        <p:txBody>
          <a:bodyPr/>
          <a:lstStyle/>
          <a:p>
            <a:pPr marL="645160" indent="-6350">
              <a:lnSpc>
                <a:spcPct val="107000"/>
              </a:lnSpc>
              <a:spcAft>
                <a:spcPts val="20"/>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Gönderilen Sayı</a:t>
            </a:r>
          </a:p>
          <a:p>
            <a:pPr marL="669925" marR="1109345" indent="-6350">
              <a:lnSpc>
                <a:spcPct val="107000"/>
              </a:lnSpc>
              <a:spcAft>
                <a:spcPts val="7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Kütüphanelere gönderilen süreli yayının yayınlanma sıklığına göre düzenlenmiş ekranda gönderilecek sayı bölümüne gönderilen ilk sayı girilerek </a:t>
            </a:r>
            <a:r>
              <a:rPr lang="tr-TR" sz="14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Enter</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tuşuna basıldığında, sistem otomatik olarak gönderilecek yayınların sayılarını düzenleyecektir. </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grpSp>
        <p:nvGrpSpPr>
          <p:cNvPr id="4" name="Group 7275">
            <a:extLst>
              <a:ext uri="{FF2B5EF4-FFF2-40B4-BE49-F238E27FC236}">
                <a16:creationId xmlns:a16="http://schemas.microsoft.com/office/drawing/2014/main" id="{C2DF596C-A814-4424-AE1A-F9651C12CD9C}"/>
              </a:ext>
            </a:extLst>
          </p:cNvPr>
          <p:cNvGrpSpPr/>
          <p:nvPr/>
        </p:nvGrpSpPr>
        <p:grpSpPr>
          <a:xfrm>
            <a:off x="838200" y="2463165"/>
            <a:ext cx="10515600" cy="4394835"/>
            <a:chOff x="0" y="0"/>
            <a:chExt cx="8738616" cy="4395216"/>
          </a:xfrm>
        </p:grpSpPr>
        <p:pic>
          <p:nvPicPr>
            <p:cNvPr id="5" name="Picture 293">
              <a:extLst>
                <a:ext uri="{FF2B5EF4-FFF2-40B4-BE49-F238E27FC236}">
                  <a16:creationId xmlns:a16="http://schemas.microsoft.com/office/drawing/2014/main" id="{E9DFBF65-02C2-41B2-8182-A7D1A597DB2B}"/>
                </a:ext>
              </a:extLst>
            </p:cNvPr>
            <p:cNvPicPr/>
            <p:nvPr/>
          </p:nvPicPr>
          <p:blipFill>
            <a:blip r:embed="rId2"/>
            <a:stretch>
              <a:fillRect/>
            </a:stretch>
          </p:blipFill>
          <p:spPr>
            <a:xfrm>
              <a:off x="0" y="0"/>
              <a:ext cx="8738616" cy="4395216"/>
            </a:xfrm>
            <a:prstGeom prst="rect">
              <a:avLst/>
            </a:prstGeom>
          </p:spPr>
        </p:pic>
        <p:sp>
          <p:nvSpPr>
            <p:cNvPr id="6" name="Shape 8707">
              <a:extLst>
                <a:ext uri="{FF2B5EF4-FFF2-40B4-BE49-F238E27FC236}">
                  <a16:creationId xmlns:a16="http://schemas.microsoft.com/office/drawing/2014/main" id="{8ED9DE84-53E8-490E-90EC-1A01CFA6853D}"/>
                </a:ext>
              </a:extLst>
            </p:cNvPr>
            <p:cNvSpPr/>
            <p:nvPr/>
          </p:nvSpPr>
          <p:spPr>
            <a:xfrm>
              <a:off x="7091173" y="355092"/>
              <a:ext cx="1338072" cy="82296"/>
            </a:xfrm>
            <a:custGeom>
              <a:avLst/>
              <a:gdLst/>
              <a:ahLst/>
              <a:cxnLst/>
              <a:rect l="0" t="0" r="0" b="0"/>
              <a:pathLst>
                <a:path w="1338072" h="82296">
                  <a:moveTo>
                    <a:pt x="0" y="0"/>
                  </a:moveTo>
                  <a:lnTo>
                    <a:pt x="1338072" y="0"/>
                  </a:lnTo>
                  <a:lnTo>
                    <a:pt x="1338072" y="82296"/>
                  </a:lnTo>
                  <a:lnTo>
                    <a:pt x="0" y="8229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295">
              <a:extLst>
                <a:ext uri="{FF2B5EF4-FFF2-40B4-BE49-F238E27FC236}">
                  <a16:creationId xmlns:a16="http://schemas.microsoft.com/office/drawing/2014/main" id="{255F6923-504D-45F7-A539-3CFDBB4EF321}"/>
                </a:ext>
              </a:extLst>
            </p:cNvPr>
            <p:cNvSpPr/>
            <p:nvPr/>
          </p:nvSpPr>
          <p:spPr>
            <a:xfrm>
              <a:off x="7091173" y="355092"/>
              <a:ext cx="1338072" cy="82296"/>
            </a:xfrm>
            <a:custGeom>
              <a:avLst/>
              <a:gdLst/>
              <a:ahLst/>
              <a:cxnLst/>
              <a:rect l="0" t="0" r="0" b="0"/>
              <a:pathLst>
                <a:path w="1338072" h="82296">
                  <a:moveTo>
                    <a:pt x="0" y="82296"/>
                  </a:moveTo>
                  <a:lnTo>
                    <a:pt x="1338072" y="82296"/>
                  </a:lnTo>
                  <a:lnTo>
                    <a:pt x="133807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8708">
              <a:extLst>
                <a:ext uri="{FF2B5EF4-FFF2-40B4-BE49-F238E27FC236}">
                  <a16:creationId xmlns:a16="http://schemas.microsoft.com/office/drawing/2014/main" id="{DD3E7A27-4BD6-4B54-A05E-2584EC1ACD1B}"/>
                </a:ext>
              </a:extLst>
            </p:cNvPr>
            <p:cNvSpPr/>
            <p:nvPr/>
          </p:nvSpPr>
          <p:spPr>
            <a:xfrm>
              <a:off x="278892" y="1207007"/>
              <a:ext cx="635508" cy="102108"/>
            </a:xfrm>
            <a:custGeom>
              <a:avLst/>
              <a:gdLst/>
              <a:ahLst/>
              <a:cxnLst/>
              <a:rect l="0" t="0" r="0" b="0"/>
              <a:pathLst>
                <a:path w="635508" h="102108">
                  <a:moveTo>
                    <a:pt x="0" y="0"/>
                  </a:moveTo>
                  <a:lnTo>
                    <a:pt x="635508" y="0"/>
                  </a:lnTo>
                  <a:lnTo>
                    <a:pt x="635508"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297">
              <a:extLst>
                <a:ext uri="{FF2B5EF4-FFF2-40B4-BE49-F238E27FC236}">
                  <a16:creationId xmlns:a16="http://schemas.microsoft.com/office/drawing/2014/main" id="{279C0510-DC0E-452F-A18A-234C44A55BC2}"/>
                </a:ext>
              </a:extLst>
            </p:cNvPr>
            <p:cNvSpPr/>
            <p:nvPr/>
          </p:nvSpPr>
          <p:spPr>
            <a:xfrm>
              <a:off x="278892" y="1207007"/>
              <a:ext cx="635508" cy="102108"/>
            </a:xfrm>
            <a:custGeom>
              <a:avLst/>
              <a:gdLst/>
              <a:ahLst/>
              <a:cxnLst/>
              <a:rect l="0" t="0" r="0" b="0"/>
              <a:pathLst>
                <a:path w="635508" h="102108">
                  <a:moveTo>
                    <a:pt x="0" y="102108"/>
                  </a:moveTo>
                  <a:lnTo>
                    <a:pt x="635508" y="102108"/>
                  </a:lnTo>
                  <a:lnTo>
                    <a:pt x="63550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0" name="Shape 298">
              <a:extLst>
                <a:ext uri="{FF2B5EF4-FFF2-40B4-BE49-F238E27FC236}">
                  <a16:creationId xmlns:a16="http://schemas.microsoft.com/office/drawing/2014/main" id="{206FCD62-B9F3-430A-BBC3-D63D771484F2}"/>
                </a:ext>
              </a:extLst>
            </p:cNvPr>
            <p:cNvSpPr/>
            <p:nvPr/>
          </p:nvSpPr>
          <p:spPr>
            <a:xfrm>
              <a:off x="2279142" y="1559814"/>
              <a:ext cx="768096" cy="403860"/>
            </a:xfrm>
            <a:custGeom>
              <a:avLst/>
              <a:gdLst/>
              <a:ahLst/>
              <a:cxnLst/>
              <a:rect l="0" t="0" r="0" b="0"/>
              <a:pathLst>
                <a:path w="768096" h="403860">
                  <a:moveTo>
                    <a:pt x="0" y="201930"/>
                  </a:moveTo>
                  <a:cubicBezTo>
                    <a:pt x="0" y="90424"/>
                    <a:pt x="171958" y="0"/>
                    <a:pt x="384048" y="0"/>
                  </a:cubicBezTo>
                  <a:cubicBezTo>
                    <a:pt x="596138" y="0"/>
                    <a:pt x="768096" y="90424"/>
                    <a:pt x="768096" y="201930"/>
                  </a:cubicBezTo>
                  <a:cubicBezTo>
                    <a:pt x="768096" y="313436"/>
                    <a:pt x="596138" y="403860"/>
                    <a:pt x="384048" y="403860"/>
                  </a:cubicBezTo>
                  <a:cubicBezTo>
                    <a:pt x="171958" y="403860"/>
                    <a:pt x="0" y="313436"/>
                    <a:pt x="0" y="20193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37071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CA2D77-53E5-461E-8470-83654E8D638F}"/>
              </a:ext>
            </a:extLst>
          </p:cNvPr>
          <p:cNvSpPr>
            <a:spLocks noGrp="1"/>
          </p:cNvSpPr>
          <p:nvPr>
            <p:ph type="title"/>
          </p:nvPr>
        </p:nvSpPr>
        <p:spPr/>
        <p:txBody>
          <a:bodyPr/>
          <a:lstStyle/>
          <a:p>
            <a:r>
              <a:rPr lang="tr-TR" sz="440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F11DF9FD-023F-45F9-9D51-3A9F231973EB}"/>
              </a:ext>
            </a:extLst>
          </p:cNvPr>
          <p:cNvSpPr>
            <a:spLocks noGrp="1"/>
          </p:cNvSpPr>
          <p:nvPr>
            <p:ph idx="1"/>
          </p:nvPr>
        </p:nvSpPr>
        <p:spPr>
          <a:xfrm>
            <a:off x="838200" y="1359949"/>
            <a:ext cx="10515600" cy="4817014"/>
          </a:xfrm>
        </p:spPr>
        <p:txBody>
          <a:bodyPr/>
          <a:lstStyle/>
          <a:p>
            <a:pPr marL="679450" indent="-6350">
              <a:lnSpc>
                <a:spcPct val="107000"/>
              </a:lnSpc>
              <a:spcAft>
                <a:spcPts val="20"/>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Gönderim Tarihi</a:t>
            </a:r>
          </a:p>
          <a:p>
            <a:pPr marL="669925" marR="172720" indent="-6350">
              <a:lnSpc>
                <a:spcPct val="107000"/>
              </a:lnSpc>
              <a:spcAft>
                <a:spcPts val="7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Süreli yayının kütüphaneye gönderim tarihi Gönderi Belgesi’ndeki tarihe göre sisteme girilmelidir.</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69925" marR="998855" indent="-6350">
              <a:lnSpc>
                <a:spcPct val="107000"/>
              </a:lnSpc>
              <a:spcAft>
                <a:spcPts val="58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2024 yılı sayı ve gönderim tarihleri girişi ilk altı aylık dönemde yayıncının bildirdiği tarihe göre düzenlenebilecektir. Ancak ikinci altı aylık dönemde sistem tarih (ay ve yıl) değişikliğine izin vermeyecektir.</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99160">
              <a:lnSpc>
                <a:spcPct val="107000"/>
              </a:lnSpc>
              <a:spcAft>
                <a:spcPts val="800"/>
              </a:spcAft>
              <a:tabLst>
                <a:tab pos="914400" algn="l"/>
              </a:tabLs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Kütüphanelere </a:t>
            </a:r>
            <a:r>
              <a:rPr lang="tr-TR" sz="1800" dirty="0">
                <a:solidFill>
                  <a:srgbClr val="000000"/>
                </a:solidFill>
                <a:effectLst/>
                <a:latin typeface="Arial" panose="020B0604020202020204" pitchFamily="34" charset="0"/>
                <a:ea typeface="Arial" panose="020B0604020202020204" pitchFamily="34" charset="0"/>
              </a:rPr>
              <a:t>gitmesi gereken süreli yayınlar, yayınlandığı ay içerisinde gönderilmesi </a:t>
            </a:r>
            <a:r>
              <a:rPr lang="tr-TR" sz="1800" dirty="0" err="1">
                <a:solidFill>
                  <a:srgbClr val="000000"/>
                </a:solidFill>
                <a:effectLst/>
                <a:latin typeface="Arial" panose="020B0604020202020204" pitchFamily="34" charset="0"/>
                <a:ea typeface="Arial" panose="020B0604020202020204" pitchFamily="34" charset="0"/>
              </a:rPr>
              <a:t>gerekmektedir.Örneğin</a:t>
            </a:r>
            <a:r>
              <a:rPr lang="tr-TR" sz="1800" dirty="0">
                <a:solidFill>
                  <a:srgbClr val="000000"/>
                </a:solidFill>
                <a:effectLst/>
                <a:latin typeface="Arial" panose="020B0604020202020204" pitchFamily="34" charset="0"/>
                <a:ea typeface="Arial" panose="020B0604020202020204" pitchFamily="34" charset="0"/>
              </a:rPr>
              <a:t>; ikinci ayda gönderilmesi gereken sayının bilgisi üçüncü ayda sisteme girilemeyecektir.</a:t>
            </a:r>
            <a:endParaRPr lang="tr-TR" sz="1800" dirty="0">
              <a:solidFill>
                <a:srgbClr val="000000"/>
              </a:solidFill>
              <a:effectLst/>
              <a:latin typeface="Calibri" panose="020F0502020204030204" pitchFamily="34" charset="0"/>
              <a:ea typeface="Calibri" panose="020F0502020204030204" pitchFamily="34" charset="0"/>
            </a:endParaRPr>
          </a:p>
          <a:p>
            <a:endParaRPr lang="tr-TR" dirty="0"/>
          </a:p>
        </p:txBody>
      </p:sp>
      <p:grpSp>
        <p:nvGrpSpPr>
          <p:cNvPr id="4" name="Group 7299">
            <a:extLst>
              <a:ext uri="{FF2B5EF4-FFF2-40B4-BE49-F238E27FC236}">
                <a16:creationId xmlns:a16="http://schemas.microsoft.com/office/drawing/2014/main" id="{BDA5337E-59E7-4A24-A14B-D319D9154E98}"/>
              </a:ext>
            </a:extLst>
          </p:cNvPr>
          <p:cNvGrpSpPr/>
          <p:nvPr/>
        </p:nvGrpSpPr>
        <p:grpSpPr>
          <a:xfrm>
            <a:off x="838200" y="2720975"/>
            <a:ext cx="10953750" cy="3771900"/>
            <a:chOff x="0" y="0"/>
            <a:chExt cx="8738616" cy="3957828"/>
          </a:xfrm>
        </p:grpSpPr>
        <p:pic>
          <p:nvPicPr>
            <p:cNvPr id="5" name="Picture 314">
              <a:extLst>
                <a:ext uri="{FF2B5EF4-FFF2-40B4-BE49-F238E27FC236}">
                  <a16:creationId xmlns:a16="http://schemas.microsoft.com/office/drawing/2014/main" id="{D482C9B6-FB6C-4956-B815-EFF583639417}"/>
                </a:ext>
              </a:extLst>
            </p:cNvPr>
            <p:cNvPicPr/>
            <p:nvPr/>
          </p:nvPicPr>
          <p:blipFill>
            <a:blip r:embed="rId2"/>
            <a:stretch>
              <a:fillRect/>
            </a:stretch>
          </p:blipFill>
          <p:spPr>
            <a:xfrm>
              <a:off x="0" y="0"/>
              <a:ext cx="8738616" cy="3957828"/>
            </a:xfrm>
            <a:prstGeom prst="rect">
              <a:avLst/>
            </a:prstGeom>
          </p:spPr>
        </p:pic>
        <p:sp>
          <p:nvSpPr>
            <p:cNvPr id="6" name="Shape 8711">
              <a:extLst>
                <a:ext uri="{FF2B5EF4-FFF2-40B4-BE49-F238E27FC236}">
                  <a16:creationId xmlns:a16="http://schemas.microsoft.com/office/drawing/2014/main" id="{0A9604EF-9F1B-45E7-B4BC-6307AE10A4F2}"/>
                </a:ext>
              </a:extLst>
            </p:cNvPr>
            <p:cNvSpPr/>
            <p:nvPr/>
          </p:nvSpPr>
          <p:spPr>
            <a:xfrm>
              <a:off x="7078981" y="321564"/>
              <a:ext cx="1338072" cy="83820"/>
            </a:xfrm>
            <a:custGeom>
              <a:avLst/>
              <a:gdLst/>
              <a:ahLst/>
              <a:cxnLst/>
              <a:rect l="0" t="0" r="0" b="0"/>
              <a:pathLst>
                <a:path w="1338072" h="83820">
                  <a:moveTo>
                    <a:pt x="0" y="0"/>
                  </a:moveTo>
                  <a:lnTo>
                    <a:pt x="1338072" y="0"/>
                  </a:lnTo>
                  <a:lnTo>
                    <a:pt x="1338072" y="83820"/>
                  </a:lnTo>
                  <a:lnTo>
                    <a:pt x="0" y="83820"/>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316">
              <a:extLst>
                <a:ext uri="{FF2B5EF4-FFF2-40B4-BE49-F238E27FC236}">
                  <a16:creationId xmlns:a16="http://schemas.microsoft.com/office/drawing/2014/main" id="{C694BD7A-E6B6-45E1-AC5D-D4556FC16A09}"/>
                </a:ext>
              </a:extLst>
            </p:cNvPr>
            <p:cNvSpPr/>
            <p:nvPr/>
          </p:nvSpPr>
          <p:spPr>
            <a:xfrm>
              <a:off x="7078981" y="321564"/>
              <a:ext cx="1338072" cy="83820"/>
            </a:xfrm>
            <a:custGeom>
              <a:avLst/>
              <a:gdLst/>
              <a:ahLst/>
              <a:cxnLst/>
              <a:rect l="0" t="0" r="0" b="0"/>
              <a:pathLst>
                <a:path w="1338072" h="83820">
                  <a:moveTo>
                    <a:pt x="0" y="83820"/>
                  </a:moveTo>
                  <a:lnTo>
                    <a:pt x="1338072" y="83820"/>
                  </a:lnTo>
                  <a:lnTo>
                    <a:pt x="133807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8712">
              <a:extLst>
                <a:ext uri="{FF2B5EF4-FFF2-40B4-BE49-F238E27FC236}">
                  <a16:creationId xmlns:a16="http://schemas.microsoft.com/office/drawing/2014/main" id="{56A27D86-C399-4526-B2AC-5FF7BDCD5A03}"/>
                </a:ext>
              </a:extLst>
            </p:cNvPr>
            <p:cNvSpPr/>
            <p:nvPr/>
          </p:nvSpPr>
          <p:spPr>
            <a:xfrm>
              <a:off x="306324" y="1118616"/>
              <a:ext cx="637032" cy="102108"/>
            </a:xfrm>
            <a:custGeom>
              <a:avLst/>
              <a:gdLst/>
              <a:ahLst/>
              <a:cxnLst/>
              <a:rect l="0" t="0" r="0" b="0"/>
              <a:pathLst>
                <a:path w="637032" h="102108">
                  <a:moveTo>
                    <a:pt x="0" y="0"/>
                  </a:moveTo>
                  <a:lnTo>
                    <a:pt x="637032" y="0"/>
                  </a:lnTo>
                  <a:lnTo>
                    <a:pt x="637032"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318">
              <a:extLst>
                <a:ext uri="{FF2B5EF4-FFF2-40B4-BE49-F238E27FC236}">
                  <a16:creationId xmlns:a16="http://schemas.microsoft.com/office/drawing/2014/main" id="{9DD3BA4C-5CBB-43AD-84B9-02B8D65C5C5C}"/>
                </a:ext>
              </a:extLst>
            </p:cNvPr>
            <p:cNvSpPr/>
            <p:nvPr/>
          </p:nvSpPr>
          <p:spPr>
            <a:xfrm>
              <a:off x="306324" y="1118616"/>
              <a:ext cx="637032" cy="102108"/>
            </a:xfrm>
            <a:custGeom>
              <a:avLst/>
              <a:gdLst/>
              <a:ahLst/>
              <a:cxnLst/>
              <a:rect l="0" t="0" r="0" b="0"/>
              <a:pathLst>
                <a:path w="637032" h="102108">
                  <a:moveTo>
                    <a:pt x="0" y="102108"/>
                  </a:moveTo>
                  <a:lnTo>
                    <a:pt x="637032" y="102108"/>
                  </a:lnTo>
                  <a:lnTo>
                    <a:pt x="63703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0" name="Shape 319">
              <a:extLst>
                <a:ext uri="{FF2B5EF4-FFF2-40B4-BE49-F238E27FC236}">
                  <a16:creationId xmlns:a16="http://schemas.microsoft.com/office/drawing/2014/main" id="{FAADD743-ED6B-45CA-AA8C-6B17CDAA05BD}"/>
                </a:ext>
              </a:extLst>
            </p:cNvPr>
            <p:cNvSpPr/>
            <p:nvPr/>
          </p:nvSpPr>
          <p:spPr>
            <a:xfrm>
              <a:off x="3603498" y="1410462"/>
              <a:ext cx="766572" cy="402336"/>
            </a:xfrm>
            <a:custGeom>
              <a:avLst/>
              <a:gdLst/>
              <a:ahLst/>
              <a:cxnLst/>
              <a:rect l="0" t="0" r="0" b="0"/>
              <a:pathLst>
                <a:path w="766572" h="402336">
                  <a:moveTo>
                    <a:pt x="0" y="201168"/>
                  </a:moveTo>
                  <a:cubicBezTo>
                    <a:pt x="0" y="90043"/>
                    <a:pt x="171577" y="0"/>
                    <a:pt x="383286" y="0"/>
                  </a:cubicBezTo>
                  <a:cubicBezTo>
                    <a:pt x="594995" y="0"/>
                    <a:pt x="766572" y="90043"/>
                    <a:pt x="766572" y="201168"/>
                  </a:cubicBezTo>
                  <a:cubicBezTo>
                    <a:pt x="766572" y="312293"/>
                    <a:pt x="594995" y="402336"/>
                    <a:pt x="383286" y="402336"/>
                  </a:cubicBezTo>
                  <a:cubicBezTo>
                    <a:pt x="171577" y="402336"/>
                    <a:pt x="0" y="312293"/>
                    <a:pt x="0" y="20116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sp>
          <p:nvSpPr>
            <p:cNvPr id="11" name="Shape 320">
              <a:extLst>
                <a:ext uri="{FF2B5EF4-FFF2-40B4-BE49-F238E27FC236}">
                  <a16:creationId xmlns:a16="http://schemas.microsoft.com/office/drawing/2014/main" id="{09D3C91D-899E-4579-A823-1905EE2BC8B6}"/>
                </a:ext>
              </a:extLst>
            </p:cNvPr>
            <p:cNvSpPr/>
            <p:nvPr/>
          </p:nvSpPr>
          <p:spPr>
            <a:xfrm>
              <a:off x="7078981" y="1530097"/>
              <a:ext cx="1470660" cy="1917192"/>
            </a:xfrm>
            <a:custGeom>
              <a:avLst/>
              <a:gdLst/>
              <a:ahLst/>
              <a:cxnLst/>
              <a:rect l="0" t="0" r="0" b="0"/>
              <a:pathLst>
                <a:path w="1470660" h="1917192">
                  <a:moveTo>
                    <a:pt x="0" y="1917192"/>
                  </a:moveTo>
                  <a:lnTo>
                    <a:pt x="1470660" y="1917192"/>
                  </a:lnTo>
                  <a:lnTo>
                    <a:pt x="1470660" y="0"/>
                  </a:lnTo>
                  <a:lnTo>
                    <a:pt x="0" y="0"/>
                  </a:lnTo>
                  <a:close/>
                </a:path>
              </a:pathLst>
            </a:custGeom>
            <a:ln w="12192" cap="flat">
              <a:miter lim="101600"/>
            </a:ln>
          </p:spPr>
          <p:style>
            <a:lnRef idx="1">
              <a:srgbClr val="41719C"/>
            </a:lnRef>
            <a:fillRef idx="0">
              <a:srgbClr val="000000">
                <a:alpha val="0"/>
              </a:srgbClr>
            </a:fillRef>
            <a:effectRef idx="0">
              <a:scrgbClr r="0" g="0" b="0"/>
            </a:effectRef>
            <a:fontRef idx="none"/>
          </p:style>
          <p:txBody>
            <a:bodyPr/>
            <a:lstStyle/>
            <a:p>
              <a:endParaRPr lang="tr-TR"/>
            </a:p>
          </p:txBody>
        </p:sp>
        <p:sp>
          <p:nvSpPr>
            <p:cNvPr id="12" name="Shape 321">
              <a:extLst>
                <a:ext uri="{FF2B5EF4-FFF2-40B4-BE49-F238E27FC236}">
                  <a16:creationId xmlns:a16="http://schemas.microsoft.com/office/drawing/2014/main" id="{819EF257-C1D0-48C8-AF6C-2BF131024FDB}"/>
                </a:ext>
              </a:extLst>
            </p:cNvPr>
            <p:cNvSpPr/>
            <p:nvPr/>
          </p:nvSpPr>
          <p:spPr>
            <a:xfrm>
              <a:off x="6578600" y="1889506"/>
              <a:ext cx="377825" cy="1658836"/>
            </a:xfrm>
            <a:custGeom>
              <a:avLst/>
              <a:gdLst/>
              <a:ahLst/>
              <a:cxnLst/>
              <a:rect l="0" t="0" r="0" b="0"/>
              <a:pathLst>
                <a:path w="377825" h="1658836">
                  <a:moveTo>
                    <a:pt x="377825" y="0"/>
                  </a:moveTo>
                  <a:lnTo>
                    <a:pt x="255270" y="0"/>
                  </a:lnTo>
                  <a:lnTo>
                    <a:pt x="0" y="1658836"/>
                  </a:lnTo>
                </a:path>
              </a:pathLst>
            </a:custGeom>
            <a:ln w="12192" cap="flat">
              <a:miter lim="101600"/>
            </a:ln>
          </p:spPr>
          <p:style>
            <a:lnRef idx="1">
              <a:srgbClr val="41719C"/>
            </a:lnRef>
            <a:fillRef idx="0">
              <a:srgbClr val="000000">
                <a:alpha val="0"/>
              </a:srgbClr>
            </a:fillRef>
            <a:effectRef idx="0">
              <a:scrgbClr r="0" g="0" b="0"/>
            </a:effectRef>
            <a:fontRef idx="none"/>
          </p:style>
          <p:txBody>
            <a:bodyPr/>
            <a:lstStyle/>
            <a:p>
              <a:endParaRPr lang="tr-TR"/>
            </a:p>
          </p:txBody>
        </p:sp>
        <p:sp>
          <p:nvSpPr>
            <p:cNvPr id="13" name="Rectangle 322">
              <a:extLst>
                <a:ext uri="{FF2B5EF4-FFF2-40B4-BE49-F238E27FC236}">
                  <a16:creationId xmlns:a16="http://schemas.microsoft.com/office/drawing/2014/main" id="{E54634D0-C078-4B11-B891-E1A9BF8FD5E6}"/>
                </a:ext>
              </a:extLst>
            </p:cNvPr>
            <p:cNvSpPr/>
            <p:nvPr/>
          </p:nvSpPr>
          <p:spPr>
            <a:xfrm>
              <a:off x="7262114" y="1792860"/>
              <a:ext cx="1139737"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Gönderilecek </a:t>
              </a:r>
              <a:endParaRPr lang="tr-TR" sz="1100">
                <a:solidFill>
                  <a:srgbClr val="000000"/>
                </a:solidFill>
                <a:effectLst/>
                <a:latin typeface="Calibri" panose="020F0502020204030204" pitchFamily="34" charset="0"/>
                <a:ea typeface="Calibri" panose="020F0502020204030204" pitchFamily="34" charset="0"/>
              </a:endParaRPr>
            </a:p>
          </p:txBody>
        </p:sp>
        <p:sp>
          <p:nvSpPr>
            <p:cNvPr id="14" name="Rectangle 323">
              <a:extLst>
                <a:ext uri="{FF2B5EF4-FFF2-40B4-BE49-F238E27FC236}">
                  <a16:creationId xmlns:a16="http://schemas.microsoft.com/office/drawing/2014/main" id="{18B346D6-A4B0-4DB7-8A37-2ADD91AB15D8}"/>
                </a:ext>
              </a:extLst>
            </p:cNvPr>
            <p:cNvSpPr/>
            <p:nvPr/>
          </p:nvSpPr>
          <p:spPr>
            <a:xfrm>
              <a:off x="7262114" y="1975739"/>
              <a:ext cx="559025"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Sayı ve</a:t>
              </a:r>
              <a:endParaRPr lang="tr-TR" sz="1100">
                <a:solidFill>
                  <a:srgbClr val="000000"/>
                </a:solidFill>
                <a:effectLst/>
                <a:latin typeface="Calibri" panose="020F0502020204030204" pitchFamily="34" charset="0"/>
                <a:ea typeface="Calibri" panose="020F0502020204030204" pitchFamily="34" charset="0"/>
              </a:endParaRPr>
            </a:p>
          </p:txBody>
        </p:sp>
        <p:sp>
          <p:nvSpPr>
            <p:cNvPr id="15" name="Rectangle 324">
              <a:extLst>
                <a:ext uri="{FF2B5EF4-FFF2-40B4-BE49-F238E27FC236}">
                  <a16:creationId xmlns:a16="http://schemas.microsoft.com/office/drawing/2014/main" id="{ABA108D6-AAED-46D1-9DEE-39926D060327}"/>
                </a:ext>
              </a:extLst>
            </p:cNvPr>
            <p:cNvSpPr/>
            <p:nvPr/>
          </p:nvSpPr>
          <p:spPr>
            <a:xfrm>
              <a:off x="7262114" y="2158874"/>
              <a:ext cx="1370603"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Gönderim Tarihi </a:t>
              </a:r>
              <a:endParaRPr lang="tr-TR" sz="1100">
                <a:solidFill>
                  <a:srgbClr val="000000"/>
                </a:solidFill>
                <a:effectLst/>
                <a:latin typeface="Calibri" panose="020F0502020204030204" pitchFamily="34" charset="0"/>
                <a:ea typeface="Calibri" panose="020F0502020204030204" pitchFamily="34" charset="0"/>
              </a:endParaRPr>
            </a:p>
          </p:txBody>
        </p:sp>
        <p:sp>
          <p:nvSpPr>
            <p:cNvPr id="16" name="Rectangle 325">
              <a:extLst>
                <a:ext uri="{FF2B5EF4-FFF2-40B4-BE49-F238E27FC236}">
                  <a16:creationId xmlns:a16="http://schemas.microsoft.com/office/drawing/2014/main" id="{703D20AC-32F8-435E-A51E-AA8036F3E850}"/>
                </a:ext>
              </a:extLst>
            </p:cNvPr>
            <p:cNvSpPr/>
            <p:nvPr/>
          </p:nvSpPr>
          <p:spPr>
            <a:xfrm>
              <a:off x="7262114" y="2341753"/>
              <a:ext cx="1294188"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bölümlerindeki </a:t>
              </a:r>
              <a:endParaRPr lang="tr-TR" sz="1100">
                <a:solidFill>
                  <a:srgbClr val="000000"/>
                </a:solidFill>
                <a:effectLst/>
                <a:latin typeface="Calibri" panose="020F0502020204030204" pitchFamily="34" charset="0"/>
                <a:ea typeface="Calibri" panose="020F0502020204030204" pitchFamily="34" charset="0"/>
              </a:endParaRPr>
            </a:p>
          </p:txBody>
        </p:sp>
        <p:sp>
          <p:nvSpPr>
            <p:cNvPr id="17" name="Rectangle 326">
              <a:extLst>
                <a:ext uri="{FF2B5EF4-FFF2-40B4-BE49-F238E27FC236}">
                  <a16:creationId xmlns:a16="http://schemas.microsoft.com/office/drawing/2014/main" id="{8EA266EF-E895-49AD-A912-1018B7C0930B}"/>
                </a:ext>
              </a:extLst>
            </p:cNvPr>
            <p:cNvSpPr/>
            <p:nvPr/>
          </p:nvSpPr>
          <p:spPr>
            <a:xfrm>
              <a:off x="7262114" y="2524634"/>
              <a:ext cx="746718"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işlemleri </a:t>
              </a:r>
              <a:endParaRPr lang="tr-TR" sz="1100">
                <a:solidFill>
                  <a:srgbClr val="000000"/>
                </a:solidFill>
                <a:effectLst/>
                <a:latin typeface="Calibri" panose="020F0502020204030204" pitchFamily="34" charset="0"/>
                <a:ea typeface="Calibri" panose="020F0502020204030204" pitchFamily="34" charset="0"/>
              </a:endParaRPr>
            </a:p>
          </p:txBody>
        </p:sp>
        <p:sp>
          <p:nvSpPr>
            <p:cNvPr id="18" name="Rectangle 327">
              <a:extLst>
                <a:ext uri="{FF2B5EF4-FFF2-40B4-BE49-F238E27FC236}">
                  <a16:creationId xmlns:a16="http://schemas.microsoft.com/office/drawing/2014/main" id="{E09338A0-5559-47F1-8C3F-5786450D6D46}"/>
                </a:ext>
              </a:extLst>
            </p:cNvPr>
            <p:cNvSpPr/>
            <p:nvPr/>
          </p:nvSpPr>
          <p:spPr>
            <a:xfrm>
              <a:off x="7262114" y="2707514"/>
              <a:ext cx="1291756"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tamamladıktan </a:t>
              </a:r>
              <a:endParaRPr lang="tr-TR" sz="1100">
                <a:solidFill>
                  <a:srgbClr val="000000"/>
                </a:solidFill>
                <a:effectLst/>
                <a:latin typeface="Calibri" panose="020F0502020204030204" pitchFamily="34" charset="0"/>
                <a:ea typeface="Calibri" panose="020F0502020204030204" pitchFamily="34" charset="0"/>
              </a:endParaRPr>
            </a:p>
          </p:txBody>
        </p:sp>
        <p:sp>
          <p:nvSpPr>
            <p:cNvPr id="19" name="Rectangle 328">
              <a:extLst>
                <a:ext uri="{FF2B5EF4-FFF2-40B4-BE49-F238E27FC236}">
                  <a16:creationId xmlns:a16="http://schemas.microsoft.com/office/drawing/2014/main" id="{5782CB4A-32D5-43DE-8487-96C033591731}"/>
                </a:ext>
              </a:extLst>
            </p:cNvPr>
            <p:cNvSpPr/>
            <p:nvPr/>
          </p:nvSpPr>
          <p:spPr>
            <a:xfrm>
              <a:off x="7262114" y="2890419"/>
              <a:ext cx="1107306"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sonra Kaydet </a:t>
              </a:r>
              <a:endParaRPr lang="tr-TR" sz="1100">
                <a:solidFill>
                  <a:srgbClr val="000000"/>
                </a:solidFill>
                <a:effectLst/>
                <a:latin typeface="Calibri" panose="020F0502020204030204" pitchFamily="34" charset="0"/>
                <a:ea typeface="Calibri" panose="020F0502020204030204" pitchFamily="34" charset="0"/>
              </a:endParaRPr>
            </a:p>
          </p:txBody>
        </p:sp>
        <p:sp>
          <p:nvSpPr>
            <p:cNvPr id="20" name="Rectangle 329">
              <a:extLst>
                <a:ext uri="{FF2B5EF4-FFF2-40B4-BE49-F238E27FC236}">
                  <a16:creationId xmlns:a16="http://schemas.microsoft.com/office/drawing/2014/main" id="{C6A5EC78-F621-4EB7-A9DC-026934614671}"/>
                </a:ext>
              </a:extLst>
            </p:cNvPr>
            <p:cNvSpPr/>
            <p:nvPr/>
          </p:nvSpPr>
          <p:spPr>
            <a:xfrm>
              <a:off x="7262114" y="3073299"/>
              <a:ext cx="849685"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butonuna </a:t>
              </a:r>
              <a:endParaRPr lang="tr-TR" sz="1100">
                <a:solidFill>
                  <a:srgbClr val="000000"/>
                </a:solidFill>
                <a:effectLst/>
                <a:latin typeface="Calibri" panose="020F0502020204030204" pitchFamily="34" charset="0"/>
                <a:ea typeface="Calibri" panose="020F0502020204030204" pitchFamily="34" charset="0"/>
              </a:endParaRPr>
            </a:p>
          </p:txBody>
        </p:sp>
        <p:sp>
          <p:nvSpPr>
            <p:cNvPr id="21" name="Rectangle 330">
              <a:extLst>
                <a:ext uri="{FF2B5EF4-FFF2-40B4-BE49-F238E27FC236}">
                  <a16:creationId xmlns:a16="http://schemas.microsoft.com/office/drawing/2014/main" id="{AE63851F-7D33-4376-A41B-FE8574B2A761}"/>
                </a:ext>
              </a:extLst>
            </p:cNvPr>
            <p:cNvSpPr/>
            <p:nvPr/>
          </p:nvSpPr>
          <p:spPr>
            <a:xfrm>
              <a:off x="7262114" y="3256179"/>
              <a:ext cx="615981"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basınız.</a:t>
              </a:r>
              <a:endParaRPr lang="tr-TR" sz="1100">
                <a:solidFill>
                  <a:srgbClr val="000000"/>
                </a:solidFill>
                <a:effectLst/>
                <a:latin typeface="Calibri" panose="020F0502020204030204" pitchFamily="34" charset="0"/>
                <a:ea typeface="Calibri" panose="020F0502020204030204" pitchFamily="34" charset="0"/>
              </a:endParaRPr>
            </a:p>
          </p:txBody>
        </p:sp>
        <p:sp>
          <p:nvSpPr>
            <p:cNvPr id="22" name="Shape 331">
              <a:extLst>
                <a:ext uri="{FF2B5EF4-FFF2-40B4-BE49-F238E27FC236}">
                  <a16:creationId xmlns:a16="http://schemas.microsoft.com/office/drawing/2014/main" id="{D7742BA4-575E-4478-A4F0-344B1C56D263}"/>
                </a:ext>
              </a:extLst>
            </p:cNvPr>
            <p:cNvSpPr/>
            <p:nvPr/>
          </p:nvSpPr>
          <p:spPr>
            <a:xfrm>
              <a:off x="6134862" y="3531871"/>
              <a:ext cx="766572" cy="403860"/>
            </a:xfrm>
            <a:custGeom>
              <a:avLst/>
              <a:gdLst/>
              <a:ahLst/>
              <a:cxnLst/>
              <a:rect l="0" t="0" r="0" b="0"/>
              <a:pathLst>
                <a:path w="766572" h="403860">
                  <a:moveTo>
                    <a:pt x="0" y="201930"/>
                  </a:moveTo>
                  <a:cubicBezTo>
                    <a:pt x="0" y="90411"/>
                    <a:pt x="171577" y="0"/>
                    <a:pt x="383286" y="0"/>
                  </a:cubicBezTo>
                  <a:cubicBezTo>
                    <a:pt x="594995" y="0"/>
                    <a:pt x="766572" y="90411"/>
                    <a:pt x="766572" y="201930"/>
                  </a:cubicBezTo>
                  <a:cubicBezTo>
                    <a:pt x="766572" y="313448"/>
                    <a:pt x="594995" y="403860"/>
                    <a:pt x="383286" y="403860"/>
                  </a:cubicBezTo>
                  <a:cubicBezTo>
                    <a:pt x="171577" y="403860"/>
                    <a:pt x="0" y="313448"/>
                    <a:pt x="0" y="20193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88315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03E15-002B-43DF-8486-7C9B5AE838D3}"/>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C68812A6-8A77-4CAF-9E79-E81B23A35AC8}"/>
              </a:ext>
            </a:extLst>
          </p:cNvPr>
          <p:cNvSpPr>
            <a:spLocks noGrp="1"/>
          </p:cNvSpPr>
          <p:nvPr>
            <p:ph idx="1"/>
          </p:nvPr>
        </p:nvSpPr>
        <p:spPr/>
        <p:txBody>
          <a:bodyPr/>
          <a:lstStyle/>
          <a:p>
            <a:endParaRPr lang="tr-TR" dirty="0"/>
          </a:p>
        </p:txBody>
      </p:sp>
      <p:grpSp>
        <p:nvGrpSpPr>
          <p:cNvPr id="4" name="Group 7299">
            <a:extLst>
              <a:ext uri="{FF2B5EF4-FFF2-40B4-BE49-F238E27FC236}">
                <a16:creationId xmlns:a16="http://schemas.microsoft.com/office/drawing/2014/main" id="{F951A04F-9CFA-4D53-82CF-EF6657C184BD}"/>
              </a:ext>
            </a:extLst>
          </p:cNvPr>
          <p:cNvGrpSpPr/>
          <p:nvPr/>
        </p:nvGrpSpPr>
        <p:grpSpPr>
          <a:xfrm>
            <a:off x="838200" y="1343026"/>
            <a:ext cx="10515600" cy="4975224"/>
            <a:chOff x="0" y="0"/>
            <a:chExt cx="8738616" cy="3957828"/>
          </a:xfrm>
        </p:grpSpPr>
        <p:pic>
          <p:nvPicPr>
            <p:cNvPr id="5" name="Picture 314">
              <a:extLst>
                <a:ext uri="{FF2B5EF4-FFF2-40B4-BE49-F238E27FC236}">
                  <a16:creationId xmlns:a16="http://schemas.microsoft.com/office/drawing/2014/main" id="{38397931-A538-4D58-AC9F-3F9A49C63C30}"/>
                </a:ext>
              </a:extLst>
            </p:cNvPr>
            <p:cNvPicPr/>
            <p:nvPr/>
          </p:nvPicPr>
          <p:blipFill>
            <a:blip r:embed="rId2"/>
            <a:stretch>
              <a:fillRect/>
            </a:stretch>
          </p:blipFill>
          <p:spPr>
            <a:xfrm>
              <a:off x="0" y="0"/>
              <a:ext cx="8738616" cy="3957828"/>
            </a:xfrm>
            <a:prstGeom prst="rect">
              <a:avLst/>
            </a:prstGeom>
          </p:spPr>
        </p:pic>
        <p:sp>
          <p:nvSpPr>
            <p:cNvPr id="6" name="Shape 8711">
              <a:extLst>
                <a:ext uri="{FF2B5EF4-FFF2-40B4-BE49-F238E27FC236}">
                  <a16:creationId xmlns:a16="http://schemas.microsoft.com/office/drawing/2014/main" id="{703C1599-DE16-4946-9651-B3711D7F1D2B}"/>
                </a:ext>
              </a:extLst>
            </p:cNvPr>
            <p:cNvSpPr/>
            <p:nvPr/>
          </p:nvSpPr>
          <p:spPr>
            <a:xfrm>
              <a:off x="7078981" y="321564"/>
              <a:ext cx="1338072" cy="83820"/>
            </a:xfrm>
            <a:custGeom>
              <a:avLst/>
              <a:gdLst/>
              <a:ahLst/>
              <a:cxnLst/>
              <a:rect l="0" t="0" r="0" b="0"/>
              <a:pathLst>
                <a:path w="1338072" h="83820">
                  <a:moveTo>
                    <a:pt x="0" y="0"/>
                  </a:moveTo>
                  <a:lnTo>
                    <a:pt x="1338072" y="0"/>
                  </a:lnTo>
                  <a:lnTo>
                    <a:pt x="1338072" y="83820"/>
                  </a:lnTo>
                  <a:lnTo>
                    <a:pt x="0" y="83820"/>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316">
              <a:extLst>
                <a:ext uri="{FF2B5EF4-FFF2-40B4-BE49-F238E27FC236}">
                  <a16:creationId xmlns:a16="http://schemas.microsoft.com/office/drawing/2014/main" id="{66E61952-350C-421D-A491-1D7FC6915604}"/>
                </a:ext>
              </a:extLst>
            </p:cNvPr>
            <p:cNvSpPr/>
            <p:nvPr/>
          </p:nvSpPr>
          <p:spPr>
            <a:xfrm>
              <a:off x="7078981" y="321564"/>
              <a:ext cx="1338072" cy="83820"/>
            </a:xfrm>
            <a:custGeom>
              <a:avLst/>
              <a:gdLst/>
              <a:ahLst/>
              <a:cxnLst/>
              <a:rect l="0" t="0" r="0" b="0"/>
              <a:pathLst>
                <a:path w="1338072" h="83820">
                  <a:moveTo>
                    <a:pt x="0" y="83820"/>
                  </a:moveTo>
                  <a:lnTo>
                    <a:pt x="1338072" y="83820"/>
                  </a:lnTo>
                  <a:lnTo>
                    <a:pt x="133807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8712">
              <a:extLst>
                <a:ext uri="{FF2B5EF4-FFF2-40B4-BE49-F238E27FC236}">
                  <a16:creationId xmlns:a16="http://schemas.microsoft.com/office/drawing/2014/main" id="{AD1F6314-F70B-4E0E-914D-7AE747BF742A}"/>
                </a:ext>
              </a:extLst>
            </p:cNvPr>
            <p:cNvSpPr/>
            <p:nvPr/>
          </p:nvSpPr>
          <p:spPr>
            <a:xfrm>
              <a:off x="306324" y="1118616"/>
              <a:ext cx="637032" cy="102108"/>
            </a:xfrm>
            <a:custGeom>
              <a:avLst/>
              <a:gdLst/>
              <a:ahLst/>
              <a:cxnLst/>
              <a:rect l="0" t="0" r="0" b="0"/>
              <a:pathLst>
                <a:path w="637032" h="102108">
                  <a:moveTo>
                    <a:pt x="0" y="0"/>
                  </a:moveTo>
                  <a:lnTo>
                    <a:pt x="637032" y="0"/>
                  </a:lnTo>
                  <a:lnTo>
                    <a:pt x="637032"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318">
              <a:extLst>
                <a:ext uri="{FF2B5EF4-FFF2-40B4-BE49-F238E27FC236}">
                  <a16:creationId xmlns:a16="http://schemas.microsoft.com/office/drawing/2014/main" id="{EE11E98F-2A76-4C29-8B29-B4CAA26991A7}"/>
                </a:ext>
              </a:extLst>
            </p:cNvPr>
            <p:cNvSpPr/>
            <p:nvPr/>
          </p:nvSpPr>
          <p:spPr>
            <a:xfrm>
              <a:off x="306324" y="1118616"/>
              <a:ext cx="637032" cy="102108"/>
            </a:xfrm>
            <a:custGeom>
              <a:avLst/>
              <a:gdLst/>
              <a:ahLst/>
              <a:cxnLst/>
              <a:rect l="0" t="0" r="0" b="0"/>
              <a:pathLst>
                <a:path w="637032" h="102108">
                  <a:moveTo>
                    <a:pt x="0" y="102108"/>
                  </a:moveTo>
                  <a:lnTo>
                    <a:pt x="637032" y="102108"/>
                  </a:lnTo>
                  <a:lnTo>
                    <a:pt x="63703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0" name="Shape 319">
              <a:extLst>
                <a:ext uri="{FF2B5EF4-FFF2-40B4-BE49-F238E27FC236}">
                  <a16:creationId xmlns:a16="http://schemas.microsoft.com/office/drawing/2014/main" id="{BCCC1665-49FE-46CA-9B79-929F668535BF}"/>
                </a:ext>
              </a:extLst>
            </p:cNvPr>
            <p:cNvSpPr/>
            <p:nvPr/>
          </p:nvSpPr>
          <p:spPr>
            <a:xfrm>
              <a:off x="3603498" y="1410462"/>
              <a:ext cx="766572" cy="402336"/>
            </a:xfrm>
            <a:custGeom>
              <a:avLst/>
              <a:gdLst/>
              <a:ahLst/>
              <a:cxnLst/>
              <a:rect l="0" t="0" r="0" b="0"/>
              <a:pathLst>
                <a:path w="766572" h="402336">
                  <a:moveTo>
                    <a:pt x="0" y="201168"/>
                  </a:moveTo>
                  <a:cubicBezTo>
                    <a:pt x="0" y="90043"/>
                    <a:pt x="171577" y="0"/>
                    <a:pt x="383286" y="0"/>
                  </a:cubicBezTo>
                  <a:cubicBezTo>
                    <a:pt x="594995" y="0"/>
                    <a:pt x="766572" y="90043"/>
                    <a:pt x="766572" y="201168"/>
                  </a:cubicBezTo>
                  <a:cubicBezTo>
                    <a:pt x="766572" y="312293"/>
                    <a:pt x="594995" y="402336"/>
                    <a:pt x="383286" y="402336"/>
                  </a:cubicBezTo>
                  <a:cubicBezTo>
                    <a:pt x="171577" y="402336"/>
                    <a:pt x="0" y="312293"/>
                    <a:pt x="0" y="20116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sp>
          <p:nvSpPr>
            <p:cNvPr id="11" name="Shape 320">
              <a:extLst>
                <a:ext uri="{FF2B5EF4-FFF2-40B4-BE49-F238E27FC236}">
                  <a16:creationId xmlns:a16="http://schemas.microsoft.com/office/drawing/2014/main" id="{5A515573-F25B-4864-A7BA-16A7344141D3}"/>
                </a:ext>
              </a:extLst>
            </p:cNvPr>
            <p:cNvSpPr/>
            <p:nvPr/>
          </p:nvSpPr>
          <p:spPr>
            <a:xfrm>
              <a:off x="7078981" y="1530097"/>
              <a:ext cx="1470660" cy="1917192"/>
            </a:xfrm>
            <a:custGeom>
              <a:avLst/>
              <a:gdLst/>
              <a:ahLst/>
              <a:cxnLst/>
              <a:rect l="0" t="0" r="0" b="0"/>
              <a:pathLst>
                <a:path w="1470660" h="1917192">
                  <a:moveTo>
                    <a:pt x="0" y="1917192"/>
                  </a:moveTo>
                  <a:lnTo>
                    <a:pt x="1470660" y="1917192"/>
                  </a:lnTo>
                  <a:lnTo>
                    <a:pt x="1470660" y="0"/>
                  </a:lnTo>
                  <a:lnTo>
                    <a:pt x="0" y="0"/>
                  </a:lnTo>
                  <a:close/>
                </a:path>
              </a:pathLst>
            </a:custGeom>
            <a:ln w="12192" cap="flat">
              <a:miter lim="101600"/>
            </a:ln>
          </p:spPr>
          <p:style>
            <a:lnRef idx="1">
              <a:srgbClr val="41719C"/>
            </a:lnRef>
            <a:fillRef idx="0">
              <a:srgbClr val="000000">
                <a:alpha val="0"/>
              </a:srgbClr>
            </a:fillRef>
            <a:effectRef idx="0">
              <a:scrgbClr r="0" g="0" b="0"/>
            </a:effectRef>
            <a:fontRef idx="none"/>
          </p:style>
          <p:txBody>
            <a:bodyPr/>
            <a:lstStyle/>
            <a:p>
              <a:endParaRPr lang="tr-TR"/>
            </a:p>
          </p:txBody>
        </p:sp>
        <p:sp>
          <p:nvSpPr>
            <p:cNvPr id="12" name="Shape 321">
              <a:extLst>
                <a:ext uri="{FF2B5EF4-FFF2-40B4-BE49-F238E27FC236}">
                  <a16:creationId xmlns:a16="http://schemas.microsoft.com/office/drawing/2014/main" id="{5931DD0F-A358-469B-B903-34F7204A70C6}"/>
                </a:ext>
              </a:extLst>
            </p:cNvPr>
            <p:cNvSpPr/>
            <p:nvPr/>
          </p:nvSpPr>
          <p:spPr>
            <a:xfrm>
              <a:off x="6578600" y="1889506"/>
              <a:ext cx="377825" cy="1658836"/>
            </a:xfrm>
            <a:custGeom>
              <a:avLst/>
              <a:gdLst/>
              <a:ahLst/>
              <a:cxnLst/>
              <a:rect l="0" t="0" r="0" b="0"/>
              <a:pathLst>
                <a:path w="377825" h="1658836">
                  <a:moveTo>
                    <a:pt x="377825" y="0"/>
                  </a:moveTo>
                  <a:lnTo>
                    <a:pt x="255270" y="0"/>
                  </a:lnTo>
                  <a:lnTo>
                    <a:pt x="0" y="1658836"/>
                  </a:lnTo>
                </a:path>
              </a:pathLst>
            </a:custGeom>
            <a:ln w="12192" cap="flat">
              <a:miter lim="101600"/>
            </a:ln>
          </p:spPr>
          <p:style>
            <a:lnRef idx="1">
              <a:srgbClr val="41719C"/>
            </a:lnRef>
            <a:fillRef idx="0">
              <a:srgbClr val="000000">
                <a:alpha val="0"/>
              </a:srgbClr>
            </a:fillRef>
            <a:effectRef idx="0">
              <a:scrgbClr r="0" g="0" b="0"/>
            </a:effectRef>
            <a:fontRef idx="none"/>
          </p:style>
          <p:txBody>
            <a:bodyPr/>
            <a:lstStyle/>
            <a:p>
              <a:endParaRPr lang="tr-TR"/>
            </a:p>
          </p:txBody>
        </p:sp>
        <p:sp>
          <p:nvSpPr>
            <p:cNvPr id="13" name="Rectangle 322">
              <a:extLst>
                <a:ext uri="{FF2B5EF4-FFF2-40B4-BE49-F238E27FC236}">
                  <a16:creationId xmlns:a16="http://schemas.microsoft.com/office/drawing/2014/main" id="{18A65C75-CE0D-4AF9-98E1-D575CE4DEFC5}"/>
                </a:ext>
              </a:extLst>
            </p:cNvPr>
            <p:cNvSpPr/>
            <p:nvPr/>
          </p:nvSpPr>
          <p:spPr>
            <a:xfrm>
              <a:off x="7262114" y="1792860"/>
              <a:ext cx="1139737"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Gönderilecek </a:t>
              </a:r>
              <a:endParaRPr lang="tr-TR" sz="1100">
                <a:solidFill>
                  <a:srgbClr val="000000"/>
                </a:solidFill>
                <a:effectLst/>
                <a:latin typeface="Calibri" panose="020F0502020204030204" pitchFamily="34" charset="0"/>
                <a:ea typeface="Calibri" panose="020F0502020204030204" pitchFamily="34" charset="0"/>
              </a:endParaRPr>
            </a:p>
          </p:txBody>
        </p:sp>
        <p:sp>
          <p:nvSpPr>
            <p:cNvPr id="14" name="Rectangle 323">
              <a:extLst>
                <a:ext uri="{FF2B5EF4-FFF2-40B4-BE49-F238E27FC236}">
                  <a16:creationId xmlns:a16="http://schemas.microsoft.com/office/drawing/2014/main" id="{CE96AF0C-E9D8-4568-9658-C66C66D7627C}"/>
                </a:ext>
              </a:extLst>
            </p:cNvPr>
            <p:cNvSpPr/>
            <p:nvPr/>
          </p:nvSpPr>
          <p:spPr>
            <a:xfrm>
              <a:off x="7262114" y="1975739"/>
              <a:ext cx="559025"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Sayı ve</a:t>
              </a:r>
              <a:endParaRPr lang="tr-TR" sz="1100">
                <a:solidFill>
                  <a:srgbClr val="000000"/>
                </a:solidFill>
                <a:effectLst/>
                <a:latin typeface="Calibri" panose="020F0502020204030204" pitchFamily="34" charset="0"/>
                <a:ea typeface="Calibri" panose="020F0502020204030204" pitchFamily="34" charset="0"/>
              </a:endParaRPr>
            </a:p>
          </p:txBody>
        </p:sp>
        <p:sp>
          <p:nvSpPr>
            <p:cNvPr id="15" name="Rectangle 324">
              <a:extLst>
                <a:ext uri="{FF2B5EF4-FFF2-40B4-BE49-F238E27FC236}">
                  <a16:creationId xmlns:a16="http://schemas.microsoft.com/office/drawing/2014/main" id="{1FA736E6-4956-4FFF-9FF3-6BE52D50A553}"/>
                </a:ext>
              </a:extLst>
            </p:cNvPr>
            <p:cNvSpPr/>
            <p:nvPr/>
          </p:nvSpPr>
          <p:spPr>
            <a:xfrm>
              <a:off x="7262114" y="2158874"/>
              <a:ext cx="1370603"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Gönderim Tarihi </a:t>
              </a:r>
              <a:endParaRPr lang="tr-TR" sz="1100">
                <a:solidFill>
                  <a:srgbClr val="000000"/>
                </a:solidFill>
                <a:effectLst/>
                <a:latin typeface="Calibri" panose="020F0502020204030204" pitchFamily="34" charset="0"/>
                <a:ea typeface="Calibri" panose="020F0502020204030204" pitchFamily="34" charset="0"/>
              </a:endParaRPr>
            </a:p>
          </p:txBody>
        </p:sp>
        <p:sp>
          <p:nvSpPr>
            <p:cNvPr id="16" name="Rectangle 325">
              <a:extLst>
                <a:ext uri="{FF2B5EF4-FFF2-40B4-BE49-F238E27FC236}">
                  <a16:creationId xmlns:a16="http://schemas.microsoft.com/office/drawing/2014/main" id="{EBC8E36F-D474-4FB2-89E1-E30ADE38BE96}"/>
                </a:ext>
              </a:extLst>
            </p:cNvPr>
            <p:cNvSpPr/>
            <p:nvPr/>
          </p:nvSpPr>
          <p:spPr>
            <a:xfrm>
              <a:off x="7262114" y="2341753"/>
              <a:ext cx="1294188"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bölümlerindeki </a:t>
              </a:r>
              <a:endParaRPr lang="tr-TR" sz="1100">
                <a:solidFill>
                  <a:srgbClr val="000000"/>
                </a:solidFill>
                <a:effectLst/>
                <a:latin typeface="Calibri" panose="020F0502020204030204" pitchFamily="34" charset="0"/>
                <a:ea typeface="Calibri" panose="020F0502020204030204" pitchFamily="34" charset="0"/>
              </a:endParaRPr>
            </a:p>
          </p:txBody>
        </p:sp>
        <p:sp>
          <p:nvSpPr>
            <p:cNvPr id="17" name="Rectangle 326">
              <a:extLst>
                <a:ext uri="{FF2B5EF4-FFF2-40B4-BE49-F238E27FC236}">
                  <a16:creationId xmlns:a16="http://schemas.microsoft.com/office/drawing/2014/main" id="{405D12B9-10AC-4438-A670-7E66FF23A37A}"/>
                </a:ext>
              </a:extLst>
            </p:cNvPr>
            <p:cNvSpPr/>
            <p:nvPr/>
          </p:nvSpPr>
          <p:spPr>
            <a:xfrm>
              <a:off x="7262114" y="2524634"/>
              <a:ext cx="746718"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işlemleri </a:t>
              </a:r>
              <a:endParaRPr lang="tr-TR" sz="1100">
                <a:solidFill>
                  <a:srgbClr val="000000"/>
                </a:solidFill>
                <a:effectLst/>
                <a:latin typeface="Calibri" panose="020F0502020204030204" pitchFamily="34" charset="0"/>
                <a:ea typeface="Calibri" panose="020F0502020204030204" pitchFamily="34" charset="0"/>
              </a:endParaRPr>
            </a:p>
          </p:txBody>
        </p:sp>
        <p:sp>
          <p:nvSpPr>
            <p:cNvPr id="18" name="Rectangle 327">
              <a:extLst>
                <a:ext uri="{FF2B5EF4-FFF2-40B4-BE49-F238E27FC236}">
                  <a16:creationId xmlns:a16="http://schemas.microsoft.com/office/drawing/2014/main" id="{C3CCDD6B-67E6-47D5-8EF2-0213EF23C58E}"/>
                </a:ext>
              </a:extLst>
            </p:cNvPr>
            <p:cNvSpPr/>
            <p:nvPr/>
          </p:nvSpPr>
          <p:spPr>
            <a:xfrm>
              <a:off x="7262114" y="2707514"/>
              <a:ext cx="1291756"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tamamladıktan </a:t>
              </a:r>
              <a:endParaRPr lang="tr-TR" sz="1100">
                <a:solidFill>
                  <a:srgbClr val="000000"/>
                </a:solidFill>
                <a:effectLst/>
                <a:latin typeface="Calibri" panose="020F0502020204030204" pitchFamily="34" charset="0"/>
                <a:ea typeface="Calibri" panose="020F0502020204030204" pitchFamily="34" charset="0"/>
              </a:endParaRPr>
            </a:p>
          </p:txBody>
        </p:sp>
        <p:sp>
          <p:nvSpPr>
            <p:cNvPr id="19" name="Rectangle 328">
              <a:extLst>
                <a:ext uri="{FF2B5EF4-FFF2-40B4-BE49-F238E27FC236}">
                  <a16:creationId xmlns:a16="http://schemas.microsoft.com/office/drawing/2014/main" id="{494FD009-E5A5-4DFA-92E5-9CF7E6EB9752}"/>
                </a:ext>
              </a:extLst>
            </p:cNvPr>
            <p:cNvSpPr/>
            <p:nvPr/>
          </p:nvSpPr>
          <p:spPr>
            <a:xfrm>
              <a:off x="7262114" y="2890419"/>
              <a:ext cx="1107306"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sonra Kaydet </a:t>
              </a:r>
              <a:endParaRPr lang="tr-TR" sz="1100">
                <a:solidFill>
                  <a:srgbClr val="000000"/>
                </a:solidFill>
                <a:effectLst/>
                <a:latin typeface="Calibri" panose="020F0502020204030204" pitchFamily="34" charset="0"/>
                <a:ea typeface="Calibri" panose="020F0502020204030204" pitchFamily="34" charset="0"/>
              </a:endParaRPr>
            </a:p>
          </p:txBody>
        </p:sp>
        <p:sp>
          <p:nvSpPr>
            <p:cNvPr id="20" name="Rectangle 329">
              <a:extLst>
                <a:ext uri="{FF2B5EF4-FFF2-40B4-BE49-F238E27FC236}">
                  <a16:creationId xmlns:a16="http://schemas.microsoft.com/office/drawing/2014/main" id="{21DB7FAA-B477-491B-ADE8-E95F28FE1EF0}"/>
                </a:ext>
              </a:extLst>
            </p:cNvPr>
            <p:cNvSpPr/>
            <p:nvPr/>
          </p:nvSpPr>
          <p:spPr>
            <a:xfrm>
              <a:off x="7262114" y="3073299"/>
              <a:ext cx="849685"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butonuna </a:t>
              </a:r>
              <a:endParaRPr lang="tr-TR" sz="1100">
                <a:solidFill>
                  <a:srgbClr val="000000"/>
                </a:solidFill>
                <a:effectLst/>
                <a:latin typeface="Calibri" panose="020F0502020204030204" pitchFamily="34" charset="0"/>
                <a:ea typeface="Calibri" panose="020F0502020204030204" pitchFamily="34" charset="0"/>
              </a:endParaRPr>
            </a:p>
          </p:txBody>
        </p:sp>
        <p:sp>
          <p:nvSpPr>
            <p:cNvPr id="21" name="Rectangle 330">
              <a:extLst>
                <a:ext uri="{FF2B5EF4-FFF2-40B4-BE49-F238E27FC236}">
                  <a16:creationId xmlns:a16="http://schemas.microsoft.com/office/drawing/2014/main" id="{CD4EF4A6-74DA-445B-9E59-F31EF7CA034D}"/>
                </a:ext>
              </a:extLst>
            </p:cNvPr>
            <p:cNvSpPr/>
            <p:nvPr/>
          </p:nvSpPr>
          <p:spPr>
            <a:xfrm>
              <a:off x="7262114" y="3256179"/>
              <a:ext cx="615981" cy="206453"/>
            </a:xfrm>
            <a:prstGeom prst="rect">
              <a:avLst/>
            </a:prstGeom>
            <a:ln>
              <a:noFill/>
            </a:ln>
          </p:spPr>
          <p:txBody>
            <a:bodyPr vert="horz" lIns="0" tIns="0" rIns="0" bIns="0" rtlCol="0">
              <a:noAutofit/>
            </a:bodyPr>
            <a:lstStyle/>
            <a:p>
              <a:pPr>
                <a:lnSpc>
                  <a:spcPct val="107000"/>
                </a:lnSpc>
                <a:spcAft>
                  <a:spcPts val="800"/>
                </a:spcAft>
              </a:pPr>
              <a:r>
                <a:rPr lang="tr-TR" sz="1200">
                  <a:solidFill>
                    <a:srgbClr val="000000"/>
                  </a:solidFill>
                  <a:effectLst/>
                  <a:latin typeface="Calibri" panose="020F0502020204030204" pitchFamily="34" charset="0"/>
                  <a:ea typeface="Calibri" panose="020F0502020204030204" pitchFamily="34" charset="0"/>
                </a:rPr>
                <a:t>basınız.</a:t>
              </a:r>
              <a:endParaRPr lang="tr-TR" sz="1100">
                <a:solidFill>
                  <a:srgbClr val="000000"/>
                </a:solidFill>
                <a:effectLst/>
                <a:latin typeface="Calibri" panose="020F0502020204030204" pitchFamily="34" charset="0"/>
                <a:ea typeface="Calibri" panose="020F0502020204030204" pitchFamily="34" charset="0"/>
              </a:endParaRPr>
            </a:p>
          </p:txBody>
        </p:sp>
        <p:sp>
          <p:nvSpPr>
            <p:cNvPr id="22" name="Shape 331">
              <a:extLst>
                <a:ext uri="{FF2B5EF4-FFF2-40B4-BE49-F238E27FC236}">
                  <a16:creationId xmlns:a16="http://schemas.microsoft.com/office/drawing/2014/main" id="{CA4F53D1-77D4-4335-8B11-655B9EAA806F}"/>
                </a:ext>
              </a:extLst>
            </p:cNvPr>
            <p:cNvSpPr/>
            <p:nvPr/>
          </p:nvSpPr>
          <p:spPr>
            <a:xfrm>
              <a:off x="6134862" y="3531871"/>
              <a:ext cx="766572" cy="403860"/>
            </a:xfrm>
            <a:custGeom>
              <a:avLst/>
              <a:gdLst/>
              <a:ahLst/>
              <a:cxnLst/>
              <a:rect l="0" t="0" r="0" b="0"/>
              <a:pathLst>
                <a:path w="766572" h="403860">
                  <a:moveTo>
                    <a:pt x="0" y="201930"/>
                  </a:moveTo>
                  <a:cubicBezTo>
                    <a:pt x="0" y="90411"/>
                    <a:pt x="171577" y="0"/>
                    <a:pt x="383286" y="0"/>
                  </a:cubicBezTo>
                  <a:cubicBezTo>
                    <a:pt x="594995" y="0"/>
                    <a:pt x="766572" y="90411"/>
                    <a:pt x="766572" y="201930"/>
                  </a:cubicBezTo>
                  <a:cubicBezTo>
                    <a:pt x="766572" y="313448"/>
                    <a:pt x="594995" y="403860"/>
                    <a:pt x="383286" y="403860"/>
                  </a:cubicBezTo>
                  <a:cubicBezTo>
                    <a:pt x="171577" y="403860"/>
                    <a:pt x="0" y="313448"/>
                    <a:pt x="0" y="20193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89196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1B6586-720D-4501-AA48-F4190110C286}"/>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7140A5E9-91CB-4656-9A4A-8741C53CD0CC}"/>
              </a:ext>
            </a:extLst>
          </p:cNvPr>
          <p:cNvSpPr>
            <a:spLocks noGrp="1"/>
          </p:cNvSpPr>
          <p:nvPr>
            <p:ph idx="1"/>
          </p:nvPr>
        </p:nvSpPr>
        <p:spPr>
          <a:xfrm>
            <a:off x="838200" y="1066800"/>
            <a:ext cx="10515600" cy="5110163"/>
          </a:xfrm>
        </p:spPr>
        <p:txBody>
          <a:bodyPr/>
          <a:lstStyle/>
          <a:p>
            <a:pPr marL="0" indent="0">
              <a:buNone/>
            </a:pPr>
            <a:r>
              <a:rPr lang="tr-TR" sz="1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Ön Kapak Resmi</a:t>
            </a:r>
          </a:p>
          <a:p>
            <a:r>
              <a:rPr lang="tr-TR"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K</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apak resmi yüklenmemiş olan sayılara kütüphaneler «teslim alındı» onayı veremeyeceklerdir.</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Ön kapak resimleri sisteme yüklendikten sonra sayfanın en altında bulunan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Kaydet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butonuna basılmalıdır.</a:t>
            </a:r>
            <a:endPar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endParaRPr lang="tr-TR" dirty="0"/>
          </a:p>
        </p:txBody>
      </p:sp>
      <p:grpSp>
        <p:nvGrpSpPr>
          <p:cNvPr id="4" name="Group 7368">
            <a:extLst>
              <a:ext uri="{FF2B5EF4-FFF2-40B4-BE49-F238E27FC236}">
                <a16:creationId xmlns:a16="http://schemas.microsoft.com/office/drawing/2014/main" id="{90A4B2FD-F838-4241-A08E-1D050773F889}"/>
              </a:ext>
            </a:extLst>
          </p:cNvPr>
          <p:cNvGrpSpPr/>
          <p:nvPr/>
        </p:nvGrpSpPr>
        <p:grpSpPr>
          <a:xfrm>
            <a:off x="838200" y="2422842"/>
            <a:ext cx="10515600" cy="4351338"/>
            <a:chOff x="0" y="0"/>
            <a:chExt cx="8638032" cy="4556760"/>
          </a:xfrm>
        </p:grpSpPr>
        <p:pic>
          <p:nvPicPr>
            <p:cNvPr id="5" name="Picture 385">
              <a:extLst>
                <a:ext uri="{FF2B5EF4-FFF2-40B4-BE49-F238E27FC236}">
                  <a16:creationId xmlns:a16="http://schemas.microsoft.com/office/drawing/2014/main" id="{98AF6D30-E8AF-4108-9134-B76DAB85EACD}"/>
                </a:ext>
              </a:extLst>
            </p:cNvPr>
            <p:cNvPicPr/>
            <p:nvPr/>
          </p:nvPicPr>
          <p:blipFill>
            <a:blip r:embed="rId2"/>
            <a:stretch>
              <a:fillRect/>
            </a:stretch>
          </p:blipFill>
          <p:spPr>
            <a:xfrm>
              <a:off x="0" y="0"/>
              <a:ext cx="8638032" cy="4556760"/>
            </a:xfrm>
            <a:prstGeom prst="rect">
              <a:avLst/>
            </a:prstGeom>
          </p:spPr>
        </p:pic>
        <p:sp>
          <p:nvSpPr>
            <p:cNvPr id="6" name="Shape 386">
              <a:extLst>
                <a:ext uri="{FF2B5EF4-FFF2-40B4-BE49-F238E27FC236}">
                  <a16:creationId xmlns:a16="http://schemas.microsoft.com/office/drawing/2014/main" id="{2C3E236F-F89C-41AB-8F41-83875940BC19}"/>
                </a:ext>
              </a:extLst>
            </p:cNvPr>
            <p:cNvSpPr/>
            <p:nvPr/>
          </p:nvSpPr>
          <p:spPr>
            <a:xfrm>
              <a:off x="6043423" y="3966211"/>
              <a:ext cx="766572" cy="263652"/>
            </a:xfrm>
            <a:custGeom>
              <a:avLst/>
              <a:gdLst/>
              <a:ahLst/>
              <a:cxnLst/>
              <a:rect l="0" t="0" r="0" b="0"/>
              <a:pathLst>
                <a:path w="766572" h="263652">
                  <a:moveTo>
                    <a:pt x="0" y="131826"/>
                  </a:moveTo>
                  <a:cubicBezTo>
                    <a:pt x="0" y="59017"/>
                    <a:pt x="171576" y="0"/>
                    <a:pt x="383286" y="0"/>
                  </a:cubicBezTo>
                  <a:cubicBezTo>
                    <a:pt x="594995" y="0"/>
                    <a:pt x="766572" y="59017"/>
                    <a:pt x="766572" y="131826"/>
                  </a:cubicBezTo>
                  <a:cubicBezTo>
                    <a:pt x="766572" y="204635"/>
                    <a:pt x="594995" y="263652"/>
                    <a:pt x="383286" y="263652"/>
                  </a:cubicBezTo>
                  <a:cubicBezTo>
                    <a:pt x="171576" y="263652"/>
                    <a:pt x="0" y="204635"/>
                    <a:pt x="0" y="131826"/>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51060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08ACF1-4A99-40F8-BD74-366F63D7B403}"/>
              </a:ext>
            </a:extLst>
          </p:cNvPr>
          <p:cNvSpPr>
            <a:spLocks noGrp="1"/>
          </p:cNvSpPr>
          <p:nvPr>
            <p:ph type="title"/>
          </p:nvPr>
        </p:nvSpPr>
        <p:spPr>
          <a:xfrm>
            <a:off x="556373" y="50799"/>
            <a:ext cx="10515600" cy="1325563"/>
          </a:xfrm>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190C1A93-43A0-4EB5-A928-F48C0F1F4015}"/>
              </a:ext>
            </a:extLst>
          </p:cNvPr>
          <p:cNvSpPr>
            <a:spLocks noGrp="1"/>
          </p:cNvSpPr>
          <p:nvPr>
            <p:ph idx="1"/>
          </p:nvPr>
        </p:nvSpPr>
        <p:spPr>
          <a:xfrm>
            <a:off x="838200" y="695326"/>
            <a:ext cx="10515600" cy="5481638"/>
          </a:xfrm>
        </p:spPr>
        <p:txBody>
          <a:bodyPr/>
          <a:lstStyle/>
          <a:p>
            <a:pPr marL="679450" indent="-6350">
              <a:lnSpc>
                <a:spcPct val="107000"/>
              </a:lnSpc>
              <a:spcAft>
                <a:spcPts val="20"/>
              </a:spcAft>
            </a:pPr>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Birleşik Sayı</a:t>
            </a:r>
          </a:p>
          <a:p>
            <a:pPr marL="673100" marR="960120" indent="0" algn="just">
              <a:lnSpc>
                <a:spcPct val="119000"/>
              </a:lnSpc>
              <a:spcAft>
                <a:spcPts val="15"/>
              </a:spcAft>
              <a:buNone/>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Yayıncılar, çeşitli zorunluluklardan dolayı bazı sayıları birleşik yayınlayabilmektedirler. Yılda en fazla iki defa sayı birleştirmesi yapılabilir. Birleşik sayının yayınlandığı ay seçilerek sistemde birleştirme işlemi yapılmalıdır. Birleştirilen sayılara ait bilgi, yanının ön kapağında belirtilmelidir. Ödemeler, kütüphanelere teslim edilen sayı üzerinden yapılacaktır. Örneğin; yılda 4 sayı çıkan bir süreli yayın bir defa birleştirme yapıp üç defa yayınlanmış ve kütüphanelere gönderilmiş ise üç sayı üzerinden ödeme yapılacaktır.</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grpSp>
        <p:nvGrpSpPr>
          <p:cNvPr id="4" name="Group 7355">
            <a:extLst>
              <a:ext uri="{FF2B5EF4-FFF2-40B4-BE49-F238E27FC236}">
                <a16:creationId xmlns:a16="http://schemas.microsoft.com/office/drawing/2014/main" id="{BAA215BD-52B2-4571-9914-9D61ED135343}"/>
              </a:ext>
            </a:extLst>
          </p:cNvPr>
          <p:cNvGrpSpPr/>
          <p:nvPr/>
        </p:nvGrpSpPr>
        <p:grpSpPr>
          <a:xfrm>
            <a:off x="767080" y="2352675"/>
            <a:ext cx="10701020" cy="4140201"/>
            <a:chOff x="0" y="0"/>
            <a:chExt cx="8810244" cy="4262628"/>
          </a:xfrm>
        </p:grpSpPr>
        <p:pic>
          <p:nvPicPr>
            <p:cNvPr id="5" name="Picture 465">
              <a:extLst>
                <a:ext uri="{FF2B5EF4-FFF2-40B4-BE49-F238E27FC236}">
                  <a16:creationId xmlns:a16="http://schemas.microsoft.com/office/drawing/2014/main" id="{CC4FEE18-2995-4E2B-A650-D9247A2AF820}"/>
                </a:ext>
              </a:extLst>
            </p:cNvPr>
            <p:cNvPicPr/>
            <p:nvPr/>
          </p:nvPicPr>
          <p:blipFill>
            <a:blip r:embed="rId2"/>
            <a:stretch>
              <a:fillRect/>
            </a:stretch>
          </p:blipFill>
          <p:spPr>
            <a:xfrm>
              <a:off x="0" y="0"/>
              <a:ext cx="8810244" cy="4262628"/>
            </a:xfrm>
            <a:prstGeom prst="rect">
              <a:avLst/>
            </a:prstGeom>
          </p:spPr>
        </p:pic>
        <p:sp>
          <p:nvSpPr>
            <p:cNvPr id="6" name="Shape 8715">
              <a:extLst>
                <a:ext uri="{FF2B5EF4-FFF2-40B4-BE49-F238E27FC236}">
                  <a16:creationId xmlns:a16="http://schemas.microsoft.com/office/drawing/2014/main" id="{E3EF3BF5-A6E6-475A-AD8A-A2C1A2F167BA}"/>
                </a:ext>
              </a:extLst>
            </p:cNvPr>
            <p:cNvSpPr/>
            <p:nvPr/>
          </p:nvSpPr>
          <p:spPr>
            <a:xfrm>
              <a:off x="263652" y="1146049"/>
              <a:ext cx="637032" cy="102108"/>
            </a:xfrm>
            <a:custGeom>
              <a:avLst/>
              <a:gdLst/>
              <a:ahLst/>
              <a:cxnLst/>
              <a:rect l="0" t="0" r="0" b="0"/>
              <a:pathLst>
                <a:path w="637032" h="102108">
                  <a:moveTo>
                    <a:pt x="0" y="0"/>
                  </a:moveTo>
                  <a:lnTo>
                    <a:pt x="637032" y="0"/>
                  </a:lnTo>
                  <a:lnTo>
                    <a:pt x="637032"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467">
              <a:extLst>
                <a:ext uri="{FF2B5EF4-FFF2-40B4-BE49-F238E27FC236}">
                  <a16:creationId xmlns:a16="http://schemas.microsoft.com/office/drawing/2014/main" id="{EAAFF3F1-67A1-47CA-A220-A9C7E9F93B3B}"/>
                </a:ext>
              </a:extLst>
            </p:cNvPr>
            <p:cNvSpPr/>
            <p:nvPr/>
          </p:nvSpPr>
          <p:spPr>
            <a:xfrm>
              <a:off x="263652" y="1146049"/>
              <a:ext cx="637032" cy="102108"/>
            </a:xfrm>
            <a:custGeom>
              <a:avLst/>
              <a:gdLst/>
              <a:ahLst/>
              <a:cxnLst/>
              <a:rect l="0" t="0" r="0" b="0"/>
              <a:pathLst>
                <a:path w="637032" h="102108">
                  <a:moveTo>
                    <a:pt x="0" y="102108"/>
                  </a:moveTo>
                  <a:lnTo>
                    <a:pt x="637032" y="102108"/>
                  </a:lnTo>
                  <a:lnTo>
                    <a:pt x="63703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8716">
              <a:extLst>
                <a:ext uri="{FF2B5EF4-FFF2-40B4-BE49-F238E27FC236}">
                  <a16:creationId xmlns:a16="http://schemas.microsoft.com/office/drawing/2014/main" id="{51BCB73B-9E69-4623-9C77-184EA8D8D00A}"/>
                </a:ext>
              </a:extLst>
            </p:cNvPr>
            <p:cNvSpPr/>
            <p:nvPr/>
          </p:nvSpPr>
          <p:spPr>
            <a:xfrm>
              <a:off x="7146037" y="353569"/>
              <a:ext cx="1338072" cy="83820"/>
            </a:xfrm>
            <a:custGeom>
              <a:avLst/>
              <a:gdLst/>
              <a:ahLst/>
              <a:cxnLst/>
              <a:rect l="0" t="0" r="0" b="0"/>
              <a:pathLst>
                <a:path w="1338072" h="83820">
                  <a:moveTo>
                    <a:pt x="0" y="0"/>
                  </a:moveTo>
                  <a:lnTo>
                    <a:pt x="1338072" y="0"/>
                  </a:lnTo>
                  <a:lnTo>
                    <a:pt x="1338072" y="83820"/>
                  </a:lnTo>
                  <a:lnTo>
                    <a:pt x="0" y="83820"/>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469">
              <a:extLst>
                <a:ext uri="{FF2B5EF4-FFF2-40B4-BE49-F238E27FC236}">
                  <a16:creationId xmlns:a16="http://schemas.microsoft.com/office/drawing/2014/main" id="{5BFD5FC5-1068-4ECA-B600-F2931B432F46}"/>
                </a:ext>
              </a:extLst>
            </p:cNvPr>
            <p:cNvSpPr/>
            <p:nvPr/>
          </p:nvSpPr>
          <p:spPr>
            <a:xfrm>
              <a:off x="7146037" y="353569"/>
              <a:ext cx="1338072" cy="83820"/>
            </a:xfrm>
            <a:custGeom>
              <a:avLst/>
              <a:gdLst/>
              <a:ahLst/>
              <a:cxnLst/>
              <a:rect l="0" t="0" r="0" b="0"/>
              <a:pathLst>
                <a:path w="1338072" h="83820">
                  <a:moveTo>
                    <a:pt x="0" y="83820"/>
                  </a:moveTo>
                  <a:lnTo>
                    <a:pt x="1338072" y="83820"/>
                  </a:lnTo>
                  <a:lnTo>
                    <a:pt x="133807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0" name="Shape 470">
              <a:extLst>
                <a:ext uri="{FF2B5EF4-FFF2-40B4-BE49-F238E27FC236}">
                  <a16:creationId xmlns:a16="http://schemas.microsoft.com/office/drawing/2014/main" id="{E65A107A-8C09-4209-B6B0-31E0708EF1F8}"/>
                </a:ext>
              </a:extLst>
            </p:cNvPr>
            <p:cNvSpPr/>
            <p:nvPr/>
          </p:nvSpPr>
          <p:spPr>
            <a:xfrm>
              <a:off x="3182874" y="2172464"/>
              <a:ext cx="419100" cy="379476"/>
            </a:xfrm>
            <a:custGeom>
              <a:avLst/>
              <a:gdLst/>
              <a:ahLst/>
              <a:cxnLst/>
              <a:rect l="0" t="0" r="0" b="0"/>
              <a:pathLst>
                <a:path w="419100" h="379476">
                  <a:moveTo>
                    <a:pt x="0" y="189738"/>
                  </a:moveTo>
                  <a:cubicBezTo>
                    <a:pt x="0" y="84963"/>
                    <a:pt x="93853" y="0"/>
                    <a:pt x="209550" y="0"/>
                  </a:cubicBezTo>
                  <a:cubicBezTo>
                    <a:pt x="325247" y="0"/>
                    <a:pt x="419100" y="84963"/>
                    <a:pt x="419100" y="189738"/>
                  </a:cubicBezTo>
                  <a:cubicBezTo>
                    <a:pt x="419100" y="294513"/>
                    <a:pt x="325247" y="379476"/>
                    <a:pt x="209550" y="379476"/>
                  </a:cubicBezTo>
                  <a:cubicBezTo>
                    <a:pt x="93853" y="379476"/>
                    <a:pt x="0" y="294513"/>
                    <a:pt x="0" y="189738"/>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sp>
          <p:nvSpPr>
            <p:cNvPr id="11" name="Shape 471">
              <a:extLst>
                <a:ext uri="{FF2B5EF4-FFF2-40B4-BE49-F238E27FC236}">
                  <a16:creationId xmlns:a16="http://schemas.microsoft.com/office/drawing/2014/main" id="{3354F7AF-F773-4CFD-87A7-AEF46BE8F05F}"/>
                </a:ext>
              </a:extLst>
            </p:cNvPr>
            <p:cNvSpPr/>
            <p:nvPr/>
          </p:nvSpPr>
          <p:spPr>
            <a:xfrm>
              <a:off x="2346198" y="2177035"/>
              <a:ext cx="420624" cy="403860"/>
            </a:xfrm>
            <a:custGeom>
              <a:avLst/>
              <a:gdLst/>
              <a:ahLst/>
              <a:cxnLst/>
              <a:rect l="0" t="0" r="0" b="0"/>
              <a:pathLst>
                <a:path w="420624" h="403860">
                  <a:moveTo>
                    <a:pt x="0" y="201930"/>
                  </a:moveTo>
                  <a:cubicBezTo>
                    <a:pt x="0" y="90424"/>
                    <a:pt x="94107" y="0"/>
                    <a:pt x="210312" y="0"/>
                  </a:cubicBezTo>
                  <a:cubicBezTo>
                    <a:pt x="326517" y="0"/>
                    <a:pt x="420624" y="90424"/>
                    <a:pt x="420624" y="201930"/>
                  </a:cubicBezTo>
                  <a:cubicBezTo>
                    <a:pt x="420624" y="313436"/>
                    <a:pt x="326517" y="403860"/>
                    <a:pt x="210312" y="403860"/>
                  </a:cubicBezTo>
                  <a:cubicBezTo>
                    <a:pt x="94107" y="403860"/>
                    <a:pt x="0" y="313436"/>
                    <a:pt x="0" y="20193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sp>
          <p:nvSpPr>
            <p:cNvPr id="12" name="Shape 8717">
              <a:extLst>
                <a:ext uri="{FF2B5EF4-FFF2-40B4-BE49-F238E27FC236}">
                  <a16:creationId xmlns:a16="http://schemas.microsoft.com/office/drawing/2014/main" id="{3AFB1DD6-7A0D-4448-9124-C1FE2EC2E707}"/>
                </a:ext>
              </a:extLst>
            </p:cNvPr>
            <p:cNvSpPr/>
            <p:nvPr/>
          </p:nvSpPr>
          <p:spPr>
            <a:xfrm>
              <a:off x="6390132" y="2226566"/>
              <a:ext cx="545592" cy="73152"/>
            </a:xfrm>
            <a:custGeom>
              <a:avLst/>
              <a:gdLst/>
              <a:ahLst/>
              <a:cxnLst/>
              <a:rect l="0" t="0" r="0" b="0"/>
              <a:pathLst>
                <a:path w="545592" h="73152">
                  <a:moveTo>
                    <a:pt x="0" y="0"/>
                  </a:moveTo>
                  <a:lnTo>
                    <a:pt x="545592" y="0"/>
                  </a:lnTo>
                  <a:lnTo>
                    <a:pt x="545592" y="73152"/>
                  </a:lnTo>
                  <a:lnTo>
                    <a:pt x="0" y="73152"/>
                  </a:lnTo>
                  <a:lnTo>
                    <a:pt x="0" y="0"/>
                  </a:lnTo>
                </a:path>
              </a:pathLst>
            </a:custGeom>
            <a:ln w="0" cap="flat">
              <a:round/>
            </a:ln>
          </p:spPr>
          <p:style>
            <a:lnRef idx="0">
              <a:srgbClr val="000000">
                <a:alpha val="0"/>
              </a:srgbClr>
            </a:lnRef>
            <a:fillRef idx="1">
              <a:srgbClr val="DEEBF7"/>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42546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25CFD6-7B97-4CA4-8CC9-B137D366ED58}"/>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8DDA2A1F-388A-4DE8-9B9E-E88B702A0370}"/>
              </a:ext>
            </a:extLst>
          </p:cNvPr>
          <p:cNvSpPr>
            <a:spLocks noGrp="1"/>
          </p:cNvSpPr>
          <p:nvPr>
            <p:ph idx="1"/>
          </p:nvPr>
        </p:nvSpPr>
        <p:spPr>
          <a:xfrm>
            <a:off x="838200" y="1333500"/>
            <a:ext cx="10515600" cy="4843463"/>
          </a:xfrm>
        </p:spPr>
        <p:txBody>
          <a:bodyPr/>
          <a:lstStyle/>
          <a:p>
            <a:pPr marL="0" indent="0">
              <a:buNone/>
            </a:pPr>
            <a:r>
              <a:rPr lang="tr-TR"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Süreli Ya</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yının gönderildiği tüm kütüphanelerin %90’ı tarafından teslim alındı onayı verildiği takdirde, sistemin otomatik olarak tutanak hazırlamasıyla gerçekleşecektir. Kütüphaneler, süreli yayını yayınlanması gereken ay içinde (2024 yılı ilk altı ayı için geçerli değildir) teslim alabilirler. Örneğin Mart ayı içinde kütüphane tarafından alınması gereken bir yayın, Nisan ayında gönderilmiş ise teslim alındı onayı sistem tarafından engellendiği için kütüphane teslim alma işlemini gerçekleştiremez.</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İçerik Yer Tutucusu 2">
            <a:extLst>
              <a:ext uri="{FF2B5EF4-FFF2-40B4-BE49-F238E27FC236}">
                <a16:creationId xmlns:a16="http://schemas.microsoft.com/office/drawing/2014/main" id="{8256B28A-D5B3-41C8-A442-9B42B9B8C981}"/>
              </a:ext>
            </a:extLst>
          </p:cNvPr>
          <p:cNvSpPr txBox="1">
            <a:spLocks/>
          </p:cNvSpPr>
          <p:nvPr/>
        </p:nvSpPr>
        <p:spPr>
          <a:xfrm>
            <a:off x="838200" y="18161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pic>
        <p:nvPicPr>
          <p:cNvPr id="5" name="Picture 8347">
            <a:extLst>
              <a:ext uri="{FF2B5EF4-FFF2-40B4-BE49-F238E27FC236}">
                <a16:creationId xmlns:a16="http://schemas.microsoft.com/office/drawing/2014/main" id="{CE75BD03-7A4D-419D-87FE-252CF72DE858}"/>
              </a:ext>
            </a:extLst>
          </p:cNvPr>
          <p:cNvPicPr/>
          <p:nvPr/>
        </p:nvPicPr>
        <p:blipFill>
          <a:blip r:embed="rId3"/>
          <a:stretch>
            <a:fillRect/>
          </a:stretch>
        </p:blipFill>
        <p:spPr>
          <a:xfrm>
            <a:off x="838200" y="2322195"/>
            <a:ext cx="10620375" cy="4278630"/>
          </a:xfrm>
          <a:prstGeom prst="rect">
            <a:avLst/>
          </a:prstGeom>
        </p:spPr>
      </p:pic>
    </p:spTree>
    <p:extLst>
      <p:ext uri="{BB962C8B-B14F-4D97-AF65-F5344CB8AC3E}">
        <p14:creationId xmlns:p14="http://schemas.microsoft.com/office/powerpoint/2010/main" val="51027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27DBEF-616C-4635-AC56-F7D33D579DE6}"/>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1C6A9464-20B4-467B-8481-0C3772F72001}"/>
              </a:ext>
            </a:extLst>
          </p:cNvPr>
          <p:cNvSpPr>
            <a:spLocks noGrp="1"/>
          </p:cNvSpPr>
          <p:nvPr>
            <p:ph idx="1"/>
          </p:nvPr>
        </p:nvSpPr>
        <p:spPr/>
        <p:txBody>
          <a:bodyPr/>
          <a:lstStyle/>
          <a:p>
            <a:r>
              <a:rPr lang="tr-TR" sz="1800" b="1" dirty="0">
                <a:solidFill>
                  <a:srgbClr val="000000"/>
                </a:solidFill>
                <a:effectLst/>
                <a:latin typeface="Arial" panose="020B0604020202020204" pitchFamily="34" charset="0"/>
                <a:ea typeface="Arial" panose="020B0604020202020204" pitchFamily="34" charset="0"/>
              </a:rPr>
              <a:t>Ödeme İşlemleri </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Yayıncılarımıza ödeme yapılabilmesi için abone olunan </a:t>
            </a:r>
            <a:r>
              <a:rPr lang="tr-TR" sz="1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süreli yayının o ayın sayısının bir örneği ile gönderi belgesinin aslının </a:t>
            </a: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Materyal Sağlama ve Dağıtım Şubesi’ne (gönderimin gerçekleştirildiği ay içinde) ulaştırılmalıdır. İlk altı ayın ödemesi Temmuz ayı içinde belirtilen şartlar dahilinde yapılmaktadır. Gönderilmesi gereken tarihler içinde kütüphanelere gönderilmeyen yayınların ödemesi yapılmayacaktır. Çıkış aralığı içerisinde kütüphanelere arka arkaya en az 2 defa gönderilmediği ve derleme nüshalarının tamamının teslim edilmediği belirlenen süreli yayınların abonelik işlemleri iptal edilecek ve Yayıncı herhangi bir hak talebinde bulunamayacaktır.</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Ödeme, süreli yayının çıkış aralığı dikkate alınarak Temmuz ve Aralık aylarında olmak üzere iki dönem hâlinde yapılacaktır. Yıl içinde yapılan 2 ödemenin dışında, sonradan kütüphanelere yapılan gönderiler fatura edilse dahi ödeme yapılmayacaktır. 5 Aralık’tan sonra Genel Müdürlüğümüze ulaşan ödemeye esas (fatura, makbuz, gönderi belgeleri vb.) belgelerin ödemeleri, yıl içerisinde yapılamayacak bir sonraki yıla sarkacaktır. Sözleşme 1 Ocak-31 Aralık tarihlerini kapsadığı için, 31 Aralık’tan sonra yapılan gönderilere ve ödemeye esas belgelere herhangi bir ödeme yapılmayacaktır.</a:t>
            </a:r>
          </a:p>
          <a:p>
            <a:endParaRPr lang="tr-TR" sz="1400" dirty="0">
              <a:solidFill>
                <a:srgbClr val="000000"/>
              </a:solidFill>
              <a:latin typeface="Times New Roman" panose="02020603050405020304" pitchFamily="18" charset="0"/>
              <a:cs typeface="Times New Roman" panose="02020603050405020304" pitchFamily="18" charset="0"/>
            </a:endParaRPr>
          </a:p>
          <a:p>
            <a:endParaRPr lang="tr-TR" sz="1400" dirty="0">
              <a:solidFill>
                <a:srgbClr val="000000"/>
              </a:solidFill>
              <a:latin typeface="Times New Roman" panose="02020603050405020304" pitchFamily="18" charset="0"/>
              <a:cs typeface="Times New Roman" panose="02020603050405020304" pitchFamily="18" charset="0"/>
            </a:endParaRPr>
          </a:p>
          <a:p>
            <a:pPr marL="0" indent="0">
              <a:buNone/>
            </a:pP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20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7057EA-C5E7-422E-BD2F-31216D3E1CE6}"/>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0ADE336D-3581-46A7-8376-1A4FE2EB3A52}"/>
              </a:ext>
            </a:extLst>
          </p:cNvPr>
          <p:cNvSpPr>
            <a:spLocks noGrp="1"/>
          </p:cNvSpPr>
          <p:nvPr>
            <p:ph idx="1"/>
          </p:nvPr>
        </p:nvSpPr>
        <p:spPr>
          <a:xfrm>
            <a:off x="838200" y="990600"/>
            <a:ext cx="10515600" cy="5186363"/>
          </a:xfrm>
        </p:spPr>
        <p:txBody>
          <a:bodyPr>
            <a:normAutofit/>
          </a:bodyPr>
          <a:lstStyle/>
          <a:p>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Teslim Almayan Kütüphaneler</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Gönderilen süreli yayınlar herhangi bir nedenden dolayı kütüphanelere ulaşmamış olabilir. Yayıncıların, süreli yayınları teslim almayan kütüphanelerin iletişim bilgilerini görmek için Teslim Almayan Kütüphaneler alanını tıklamaları yeterlidir.</a:t>
            </a:r>
            <a:endParaRPr lang="tr-TR" sz="1400" dirty="0">
              <a:latin typeface="Times New Roman" panose="02020603050405020304" pitchFamily="18" charset="0"/>
              <a:cs typeface="Times New Roman" panose="02020603050405020304" pitchFamily="18" charset="0"/>
            </a:endParaRPr>
          </a:p>
        </p:txBody>
      </p:sp>
      <p:grpSp>
        <p:nvGrpSpPr>
          <p:cNvPr id="4" name="Group 7880">
            <a:extLst>
              <a:ext uri="{FF2B5EF4-FFF2-40B4-BE49-F238E27FC236}">
                <a16:creationId xmlns:a16="http://schemas.microsoft.com/office/drawing/2014/main" id="{2A0E9AFA-6DB4-4548-9588-A826EA40FED6}"/>
              </a:ext>
            </a:extLst>
          </p:cNvPr>
          <p:cNvGrpSpPr/>
          <p:nvPr/>
        </p:nvGrpSpPr>
        <p:grpSpPr>
          <a:xfrm>
            <a:off x="676212" y="1914525"/>
            <a:ext cx="10906188" cy="4829175"/>
            <a:chOff x="-3555" y="-4571"/>
            <a:chExt cx="8741664" cy="4791456"/>
          </a:xfrm>
        </p:grpSpPr>
        <p:pic>
          <p:nvPicPr>
            <p:cNvPr id="5" name="Picture 8350">
              <a:extLst>
                <a:ext uri="{FF2B5EF4-FFF2-40B4-BE49-F238E27FC236}">
                  <a16:creationId xmlns:a16="http://schemas.microsoft.com/office/drawing/2014/main" id="{DD7D78C2-8A80-4614-9688-4974DA45E4A9}"/>
                </a:ext>
              </a:extLst>
            </p:cNvPr>
            <p:cNvPicPr/>
            <p:nvPr/>
          </p:nvPicPr>
          <p:blipFill>
            <a:blip r:embed="rId2"/>
            <a:stretch>
              <a:fillRect/>
            </a:stretch>
          </p:blipFill>
          <p:spPr>
            <a:xfrm>
              <a:off x="-3555" y="-4571"/>
              <a:ext cx="8741664" cy="4791456"/>
            </a:xfrm>
            <a:prstGeom prst="rect">
              <a:avLst/>
            </a:prstGeom>
          </p:spPr>
        </p:pic>
        <p:sp>
          <p:nvSpPr>
            <p:cNvPr id="6" name="Shape 8725">
              <a:extLst>
                <a:ext uri="{FF2B5EF4-FFF2-40B4-BE49-F238E27FC236}">
                  <a16:creationId xmlns:a16="http://schemas.microsoft.com/office/drawing/2014/main" id="{28D3D1DB-056D-4CE0-A8DB-F9577C218D7E}"/>
                </a:ext>
              </a:extLst>
            </p:cNvPr>
            <p:cNvSpPr/>
            <p:nvPr/>
          </p:nvSpPr>
          <p:spPr>
            <a:xfrm>
              <a:off x="265176" y="563880"/>
              <a:ext cx="635508" cy="102108"/>
            </a:xfrm>
            <a:custGeom>
              <a:avLst/>
              <a:gdLst/>
              <a:ahLst/>
              <a:cxnLst/>
              <a:rect l="0" t="0" r="0" b="0"/>
              <a:pathLst>
                <a:path w="635508" h="102108">
                  <a:moveTo>
                    <a:pt x="0" y="0"/>
                  </a:moveTo>
                  <a:lnTo>
                    <a:pt x="635508" y="0"/>
                  </a:lnTo>
                  <a:lnTo>
                    <a:pt x="635508"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787">
              <a:extLst>
                <a:ext uri="{FF2B5EF4-FFF2-40B4-BE49-F238E27FC236}">
                  <a16:creationId xmlns:a16="http://schemas.microsoft.com/office/drawing/2014/main" id="{6BB820EC-EBFC-4F04-AEE9-0E69880BDE08}"/>
                </a:ext>
              </a:extLst>
            </p:cNvPr>
            <p:cNvSpPr/>
            <p:nvPr/>
          </p:nvSpPr>
          <p:spPr>
            <a:xfrm>
              <a:off x="265176" y="563880"/>
              <a:ext cx="635508" cy="102108"/>
            </a:xfrm>
            <a:custGeom>
              <a:avLst/>
              <a:gdLst/>
              <a:ahLst/>
              <a:cxnLst/>
              <a:rect l="0" t="0" r="0" b="0"/>
              <a:pathLst>
                <a:path w="635508" h="102108">
                  <a:moveTo>
                    <a:pt x="0" y="102108"/>
                  </a:moveTo>
                  <a:lnTo>
                    <a:pt x="635508" y="102108"/>
                  </a:lnTo>
                  <a:lnTo>
                    <a:pt x="635508"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788">
              <a:extLst>
                <a:ext uri="{FF2B5EF4-FFF2-40B4-BE49-F238E27FC236}">
                  <a16:creationId xmlns:a16="http://schemas.microsoft.com/office/drawing/2014/main" id="{AB429931-D964-4EAC-8095-573F621424BA}"/>
                </a:ext>
              </a:extLst>
            </p:cNvPr>
            <p:cNvSpPr/>
            <p:nvPr/>
          </p:nvSpPr>
          <p:spPr>
            <a:xfrm>
              <a:off x="6247638" y="819150"/>
              <a:ext cx="777240" cy="664464"/>
            </a:xfrm>
            <a:custGeom>
              <a:avLst/>
              <a:gdLst/>
              <a:ahLst/>
              <a:cxnLst/>
              <a:rect l="0" t="0" r="0" b="0"/>
              <a:pathLst>
                <a:path w="777240" h="664464">
                  <a:moveTo>
                    <a:pt x="0" y="332232"/>
                  </a:moveTo>
                  <a:cubicBezTo>
                    <a:pt x="0" y="148717"/>
                    <a:pt x="173990" y="0"/>
                    <a:pt x="388620" y="0"/>
                  </a:cubicBezTo>
                  <a:cubicBezTo>
                    <a:pt x="603250" y="0"/>
                    <a:pt x="777240" y="148717"/>
                    <a:pt x="777240" y="332232"/>
                  </a:cubicBezTo>
                  <a:cubicBezTo>
                    <a:pt x="777240" y="515747"/>
                    <a:pt x="603250" y="664464"/>
                    <a:pt x="388620" y="664464"/>
                  </a:cubicBezTo>
                  <a:cubicBezTo>
                    <a:pt x="173990" y="664464"/>
                    <a:pt x="0" y="515747"/>
                    <a:pt x="0" y="33223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27794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8F7652-D6CE-45F6-AF38-DE6C37923AB0}"/>
              </a:ext>
            </a:extLst>
          </p:cNvPr>
          <p:cNvSpPr>
            <a:spLocks noGrp="1"/>
          </p:cNvSpPr>
          <p:nvPr>
            <p:ph type="title"/>
          </p:nvPr>
        </p:nvSpPr>
        <p:spPr/>
        <p:txBody>
          <a:bodyPr/>
          <a:lstStyle/>
          <a:p>
            <a:r>
              <a:rPr lang="tr-TR" sz="3500" dirty="0">
                <a:solidFill>
                  <a:srgbClr val="000000"/>
                </a:solidFill>
                <a:effectLst/>
                <a:latin typeface="Calibri" panose="020F0502020204030204" pitchFamily="34" charset="0"/>
                <a:ea typeface="Calibri" panose="020F0502020204030204" pitchFamily="34" charset="0"/>
              </a:rPr>
              <a:t>MATERYAL SAĞLAMA VE DAĞITIM ŞUBESİ</a:t>
            </a:r>
            <a:br>
              <a:rPr lang="tr-TR" sz="1800" dirty="0">
                <a:solidFill>
                  <a:srgbClr val="000000"/>
                </a:solidFill>
                <a:effectLst/>
                <a:latin typeface="Calibri" panose="020F0502020204030204" pitchFamily="34" charset="0"/>
                <a:ea typeface="Calibri" panose="020F0502020204030204" pitchFamily="34" charset="0"/>
              </a:rPr>
            </a:br>
            <a:endParaRPr lang="tr-TR" dirty="0"/>
          </a:p>
        </p:txBody>
      </p:sp>
      <p:sp>
        <p:nvSpPr>
          <p:cNvPr id="3" name="İçerik Yer Tutucusu 2">
            <a:extLst>
              <a:ext uri="{FF2B5EF4-FFF2-40B4-BE49-F238E27FC236}">
                <a16:creationId xmlns:a16="http://schemas.microsoft.com/office/drawing/2014/main" id="{EB5CE423-FA69-43BA-B529-FD089F63EC4F}"/>
              </a:ext>
            </a:extLst>
          </p:cNvPr>
          <p:cNvSpPr>
            <a:spLocks noGrp="1"/>
          </p:cNvSpPr>
          <p:nvPr>
            <p:ph idx="1"/>
          </p:nvPr>
        </p:nvSpPr>
        <p:spPr/>
        <p:txBody>
          <a:bodyPr/>
          <a:lstStyle/>
          <a:p>
            <a:endParaRPr lang="tr-TR" sz="1800" dirty="0">
              <a:solidFill>
                <a:srgbClr val="000000"/>
              </a:solidFill>
              <a:effectLst/>
              <a:latin typeface="Arial" panose="020B0604020202020204" pitchFamily="34" charset="0"/>
              <a:ea typeface="Arial" panose="020B0604020202020204" pitchFamily="34" charset="0"/>
            </a:endParaRPr>
          </a:p>
          <a:p>
            <a:endParaRPr lang="tr-TR" sz="1800" dirty="0">
              <a:solidFill>
                <a:srgbClr val="000000"/>
              </a:solidFill>
              <a:latin typeface="Arial" panose="020B0604020202020204" pitchFamily="34" charset="0"/>
              <a:ea typeface="Arial" panose="020B0604020202020204" pitchFamily="34" charset="0"/>
            </a:endParaRPr>
          </a:p>
          <a:p>
            <a:r>
              <a:rPr lang="tr-TR" sz="1800" dirty="0">
                <a:solidFill>
                  <a:srgbClr val="000000"/>
                </a:solidFill>
                <a:effectLst/>
                <a:latin typeface="Arial" panose="020B0604020202020204" pitchFamily="34" charset="0"/>
                <a:ea typeface="Arial" panose="020B0604020202020204" pitchFamily="34" charset="0"/>
              </a:rPr>
              <a:t>Sistemimiz </a:t>
            </a:r>
            <a:r>
              <a:rPr lang="tr-TR" sz="1800" u="sng" dirty="0">
                <a:solidFill>
                  <a:srgbClr val="0563C1"/>
                </a:solidFill>
                <a:effectLst/>
                <a:latin typeface="Arial" panose="020B0604020202020204" pitchFamily="34" charset="0"/>
                <a:ea typeface="Arial" panose="020B0604020202020204" pitchFamily="34" charset="0"/>
                <a:hlinkClick r:id="rId2"/>
              </a:rPr>
              <a:t>https://ekygm.gov.tr</a:t>
            </a:r>
            <a:r>
              <a:rPr lang="tr-TR" sz="1800" u="sng" dirty="0">
                <a:solidFill>
                  <a:srgbClr val="0563C1"/>
                </a:solidFill>
                <a:effectLst/>
                <a:uFill>
                  <a:solidFill>
                    <a:srgbClr val="0563C1"/>
                  </a:solidFill>
                </a:uFill>
                <a:latin typeface="Arial" panose="020B0604020202020204" pitchFamily="34" charset="0"/>
                <a:ea typeface="Arial" panose="020B0604020202020204" pitchFamily="34" charset="0"/>
              </a:rPr>
              <a:t> </a:t>
            </a:r>
            <a:r>
              <a:rPr lang="tr-TR" sz="1800" dirty="0">
                <a:solidFill>
                  <a:srgbClr val="000000"/>
                </a:solidFill>
                <a:effectLst/>
                <a:latin typeface="Arial" panose="020B0604020202020204" pitchFamily="34" charset="0"/>
                <a:ea typeface="Arial" panose="020B0604020202020204" pitchFamily="34" charset="0"/>
              </a:rPr>
              <a:t>adresinden hizmet vermektedir.</a:t>
            </a:r>
            <a:endParaRPr lang="tr-TR" sz="1800" dirty="0">
              <a:solidFill>
                <a:srgbClr val="000000"/>
              </a:solidFill>
              <a:effectLst/>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val="131393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D3667-6B00-4B01-BC70-8F5FB36280EB}"/>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03167751-D8ED-45F1-83F0-D59DB712DE26}"/>
              </a:ext>
            </a:extLst>
          </p:cNvPr>
          <p:cNvSpPr>
            <a:spLocks noGrp="1"/>
          </p:cNvSpPr>
          <p:nvPr>
            <p:ph idx="1"/>
          </p:nvPr>
        </p:nvSpPr>
        <p:spPr>
          <a:xfrm>
            <a:off x="838200" y="1133475"/>
            <a:ext cx="10515600" cy="5043488"/>
          </a:xfrm>
        </p:spPr>
        <p:txBody>
          <a:bodyPr>
            <a:normAutofit/>
          </a:bodyPr>
          <a:lstStyle/>
          <a:p>
            <a:r>
              <a:rPr lang="tr-TR" sz="1600" dirty="0">
                <a:latin typeface="Times New Roman" panose="02020603050405020304" pitchFamily="18" charset="0"/>
                <a:cs typeface="Times New Roman" panose="02020603050405020304" pitchFamily="18" charset="0"/>
              </a:rPr>
              <a:t>Açılan yeni ekrandan kütüphanelerin iletişim bilgilerine erişilebilir.</a:t>
            </a:r>
          </a:p>
        </p:txBody>
      </p:sp>
      <p:grpSp>
        <p:nvGrpSpPr>
          <p:cNvPr id="4" name="Group 7768">
            <a:extLst>
              <a:ext uri="{FF2B5EF4-FFF2-40B4-BE49-F238E27FC236}">
                <a16:creationId xmlns:a16="http://schemas.microsoft.com/office/drawing/2014/main" id="{88068E06-93C6-482F-9764-C95F07A3DF48}"/>
              </a:ext>
            </a:extLst>
          </p:cNvPr>
          <p:cNvGrpSpPr/>
          <p:nvPr/>
        </p:nvGrpSpPr>
        <p:grpSpPr>
          <a:xfrm>
            <a:off x="828675" y="1674978"/>
            <a:ext cx="10515600" cy="4652630"/>
            <a:chOff x="0" y="0"/>
            <a:chExt cx="8874252" cy="4653167"/>
          </a:xfrm>
        </p:grpSpPr>
        <p:sp>
          <p:nvSpPr>
            <p:cNvPr id="12" name="Rectangle 802">
              <a:extLst>
                <a:ext uri="{FF2B5EF4-FFF2-40B4-BE49-F238E27FC236}">
                  <a16:creationId xmlns:a16="http://schemas.microsoft.com/office/drawing/2014/main" id="{A6491C74-A878-4C25-B11C-EDD383E32C01}"/>
                </a:ext>
              </a:extLst>
            </p:cNvPr>
            <p:cNvSpPr/>
            <p:nvPr/>
          </p:nvSpPr>
          <p:spPr>
            <a:xfrm>
              <a:off x="4069969" y="0"/>
              <a:ext cx="51809" cy="207921"/>
            </a:xfrm>
            <a:prstGeom prst="rect">
              <a:avLst/>
            </a:prstGeom>
            <a:ln>
              <a:noFill/>
            </a:ln>
          </p:spPr>
          <p:txBody>
            <a:bodyPr vert="horz" lIns="0" tIns="0" rIns="0" bIns="0" rtlCol="0">
              <a:noAutofit/>
            </a:bodyPr>
            <a:lstStyle/>
            <a:p>
              <a:pPr>
                <a:lnSpc>
                  <a:spcPct val="107000"/>
                </a:lnSpc>
                <a:spcAft>
                  <a:spcPts val="800"/>
                </a:spcAft>
              </a:pPr>
              <a:r>
                <a:rPr lang="tr-TR" sz="1100" dirty="0">
                  <a:solidFill>
                    <a:srgbClr val="000000"/>
                  </a:solidFill>
                  <a:effectLst/>
                  <a:latin typeface="Arial" panose="020B0604020202020204" pitchFamily="34" charset="0"/>
                  <a:ea typeface="Arial" panose="020B0604020202020204" pitchFamily="34" charset="0"/>
                </a:rPr>
                <a:t>.</a:t>
              </a:r>
              <a:endParaRPr lang="tr-TR" sz="1100" dirty="0">
                <a:solidFill>
                  <a:srgbClr val="000000"/>
                </a:solidFill>
                <a:effectLst/>
                <a:latin typeface="Calibri" panose="020F0502020204030204" pitchFamily="34" charset="0"/>
                <a:ea typeface="Calibri" panose="020F0502020204030204" pitchFamily="34" charset="0"/>
              </a:endParaRPr>
            </a:p>
          </p:txBody>
        </p:sp>
        <p:pic>
          <p:nvPicPr>
            <p:cNvPr id="13" name="Picture 804">
              <a:extLst>
                <a:ext uri="{FF2B5EF4-FFF2-40B4-BE49-F238E27FC236}">
                  <a16:creationId xmlns:a16="http://schemas.microsoft.com/office/drawing/2014/main" id="{CEF6CC95-97EA-4B7C-BACA-E63F7C33471A}"/>
                </a:ext>
              </a:extLst>
            </p:cNvPr>
            <p:cNvPicPr/>
            <p:nvPr/>
          </p:nvPicPr>
          <p:blipFill>
            <a:blip r:embed="rId2"/>
            <a:stretch>
              <a:fillRect/>
            </a:stretch>
          </p:blipFill>
          <p:spPr>
            <a:xfrm>
              <a:off x="0" y="553935"/>
              <a:ext cx="8874252" cy="4099232"/>
            </a:xfrm>
            <a:prstGeom prst="rect">
              <a:avLst/>
            </a:prstGeom>
          </p:spPr>
        </p:pic>
        <p:sp>
          <p:nvSpPr>
            <p:cNvPr id="14" name="Shape 8727">
              <a:extLst>
                <a:ext uri="{FF2B5EF4-FFF2-40B4-BE49-F238E27FC236}">
                  <a16:creationId xmlns:a16="http://schemas.microsoft.com/office/drawing/2014/main" id="{21527501-F393-49C1-ABC9-958EE7B1B140}"/>
                </a:ext>
              </a:extLst>
            </p:cNvPr>
            <p:cNvSpPr/>
            <p:nvPr/>
          </p:nvSpPr>
          <p:spPr>
            <a:xfrm>
              <a:off x="297180" y="1551829"/>
              <a:ext cx="637032" cy="102108"/>
            </a:xfrm>
            <a:custGeom>
              <a:avLst/>
              <a:gdLst/>
              <a:ahLst/>
              <a:cxnLst/>
              <a:rect l="0" t="0" r="0" b="0"/>
              <a:pathLst>
                <a:path w="637032" h="102108">
                  <a:moveTo>
                    <a:pt x="0" y="0"/>
                  </a:moveTo>
                  <a:lnTo>
                    <a:pt x="637032" y="0"/>
                  </a:lnTo>
                  <a:lnTo>
                    <a:pt x="637032"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5" name="Shape 806">
              <a:extLst>
                <a:ext uri="{FF2B5EF4-FFF2-40B4-BE49-F238E27FC236}">
                  <a16:creationId xmlns:a16="http://schemas.microsoft.com/office/drawing/2014/main" id="{379E1DD2-CA2B-4220-A8A5-A3E6F14DAFCC}"/>
                </a:ext>
              </a:extLst>
            </p:cNvPr>
            <p:cNvSpPr/>
            <p:nvPr/>
          </p:nvSpPr>
          <p:spPr>
            <a:xfrm>
              <a:off x="297180" y="1551829"/>
              <a:ext cx="637032" cy="102108"/>
            </a:xfrm>
            <a:custGeom>
              <a:avLst/>
              <a:gdLst/>
              <a:ahLst/>
              <a:cxnLst/>
              <a:rect l="0" t="0" r="0" b="0"/>
              <a:pathLst>
                <a:path w="637032" h="102108">
                  <a:moveTo>
                    <a:pt x="0" y="102108"/>
                  </a:moveTo>
                  <a:lnTo>
                    <a:pt x="637032" y="102108"/>
                  </a:lnTo>
                  <a:lnTo>
                    <a:pt x="63703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16" name="Shape 8728">
              <a:extLst>
                <a:ext uri="{FF2B5EF4-FFF2-40B4-BE49-F238E27FC236}">
                  <a16:creationId xmlns:a16="http://schemas.microsoft.com/office/drawing/2014/main" id="{77E526E2-892F-4B64-BBF2-258359B4CE81}"/>
                </a:ext>
              </a:extLst>
            </p:cNvPr>
            <p:cNvSpPr/>
            <p:nvPr/>
          </p:nvSpPr>
          <p:spPr>
            <a:xfrm>
              <a:off x="7185660" y="730392"/>
              <a:ext cx="1391412" cy="102108"/>
            </a:xfrm>
            <a:custGeom>
              <a:avLst/>
              <a:gdLst/>
              <a:ahLst/>
              <a:cxnLst/>
              <a:rect l="0" t="0" r="0" b="0"/>
              <a:pathLst>
                <a:path w="1391412" h="102108">
                  <a:moveTo>
                    <a:pt x="0" y="0"/>
                  </a:moveTo>
                  <a:lnTo>
                    <a:pt x="1391412" y="0"/>
                  </a:lnTo>
                  <a:lnTo>
                    <a:pt x="1391412" y="102108"/>
                  </a:lnTo>
                  <a:lnTo>
                    <a:pt x="0" y="102108"/>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7" name="Shape 808">
              <a:extLst>
                <a:ext uri="{FF2B5EF4-FFF2-40B4-BE49-F238E27FC236}">
                  <a16:creationId xmlns:a16="http://schemas.microsoft.com/office/drawing/2014/main" id="{10877D77-9209-4311-B2FE-6BBFE1E0D590}"/>
                </a:ext>
              </a:extLst>
            </p:cNvPr>
            <p:cNvSpPr/>
            <p:nvPr/>
          </p:nvSpPr>
          <p:spPr>
            <a:xfrm>
              <a:off x="7185660" y="730392"/>
              <a:ext cx="1391412" cy="102108"/>
            </a:xfrm>
            <a:custGeom>
              <a:avLst/>
              <a:gdLst/>
              <a:ahLst/>
              <a:cxnLst/>
              <a:rect l="0" t="0" r="0" b="0"/>
              <a:pathLst>
                <a:path w="1391412" h="102108">
                  <a:moveTo>
                    <a:pt x="0" y="102108"/>
                  </a:moveTo>
                  <a:lnTo>
                    <a:pt x="1391412" y="102108"/>
                  </a:lnTo>
                  <a:lnTo>
                    <a:pt x="139141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52248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E34B8C-4570-43BC-89BC-7FC5498E6280}"/>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0FD04AE8-F19F-4621-A3CD-EADF8A1AD37C}"/>
              </a:ext>
            </a:extLst>
          </p:cNvPr>
          <p:cNvSpPr>
            <a:spLocks noGrp="1"/>
          </p:cNvSpPr>
          <p:nvPr>
            <p:ph idx="1"/>
          </p:nvPr>
        </p:nvSpPr>
        <p:spPr>
          <a:xfrm>
            <a:off x="838200" y="1123950"/>
            <a:ext cx="10515600" cy="5053013"/>
          </a:xfrm>
        </p:spPr>
        <p:txBody>
          <a:bodyPr/>
          <a:lstStyle/>
          <a:p>
            <a:r>
              <a:rPr lang="tr-TR" sz="1800" dirty="0">
                <a:solidFill>
                  <a:srgbClr val="000000"/>
                </a:solidFill>
                <a:effectLst/>
                <a:latin typeface="Arial" panose="020B0604020202020204" pitchFamily="34" charset="0"/>
                <a:ea typeface="Arial" panose="020B0604020202020204" pitchFamily="34" charset="0"/>
              </a:rPr>
              <a:t>Yayın Seçme Kurulu tarafından aboneliğine karar verilmiş olan süreli yayınların hangi kütüphanelere gönderileceği bilgisine, abone olunan yayının karşısındaki işlem ikonuna tıklandığında çıkan kütüphaneler alanı seçilerek erişilebilir.</a:t>
            </a:r>
            <a:endParaRPr lang="tr-TR" sz="1800" dirty="0">
              <a:solidFill>
                <a:srgbClr val="000000"/>
              </a:solidFill>
              <a:effectLst/>
              <a:latin typeface="Calibri" panose="020F0502020204030204" pitchFamily="34" charset="0"/>
              <a:ea typeface="Calibri" panose="020F0502020204030204" pitchFamily="34" charset="0"/>
            </a:endParaRPr>
          </a:p>
          <a:p>
            <a:endParaRPr lang="tr-TR" dirty="0"/>
          </a:p>
        </p:txBody>
      </p:sp>
      <p:pic>
        <p:nvPicPr>
          <p:cNvPr id="4" name="Picture 817">
            <a:extLst>
              <a:ext uri="{FF2B5EF4-FFF2-40B4-BE49-F238E27FC236}">
                <a16:creationId xmlns:a16="http://schemas.microsoft.com/office/drawing/2014/main" id="{44337017-CF21-4D2A-AD19-44484D5CDE19}"/>
              </a:ext>
            </a:extLst>
          </p:cNvPr>
          <p:cNvPicPr/>
          <p:nvPr/>
        </p:nvPicPr>
        <p:blipFill>
          <a:blip r:embed="rId2"/>
          <a:stretch>
            <a:fillRect/>
          </a:stretch>
        </p:blipFill>
        <p:spPr>
          <a:xfrm>
            <a:off x="838200" y="2019299"/>
            <a:ext cx="10026333" cy="4416425"/>
          </a:xfrm>
          <a:prstGeom prst="rect">
            <a:avLst/>
          </a:prstGeom>
        </p:spPr>
      </p:pic>
      <p:sp>
        <p:nvSpPr>
          <p:cNvPr id="5" name="Shape 8731">
            <a:extLst>
              <a:ext uri="{FF2B5EF4-FFF2-40B4-BE49-F238E27FC236}">
                <a16:creationId xmlns:a16="http://schemas.microsoft.com/office/drawing/2014/main" id="{7F953012-FA10-4E74-BF5B-B55FCB9A4539}"/>
              </a:ext>
            </a:extLst>
          </p:cNvPr>
          <p:cNvSpPr/>
          <p:nvPr/>
        </p:nvSpPr>
        <p:spPr>
          <a:xfrm>
            <a:off x="1651541" y="3884610"/>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6" name="Shape 8731">
            <a:extLst>
              <a:ext uri="{FF2B5EF4-FFF2-40B4-BE49-F238E27FC236}">
                <a16:creationId xmlns:a16="http://schemas.microsoft.com/office/drawing/2014/main" id="{D1893ABF-0374-4FFA-BB6B-0BD91CC06966}"/>
              </a:ext>
            </a:extLst>
          </p:cNvPr>
          <p:cNvSpPr/>
          <p:nvPr/>
        </p:nvSpPr>
        <p:spPr>
          <a:xfrm>
            <a:off x="1651541" y="4190999"/>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8731">
            <a:extLst>
              <a:ext uri="{FF2B5EF4-FFF2-40B4-BE49-F238E27FC236}">
                <a16:creationId xmlns:a16="http://schemas.microsoft.com/office/drawing/2014/main" id="{81C6AC01-D6FE-406F-9D35-540BC606164A}"/>
              </a:ext>
            </a:extLst>
          </p:cNvPr>
          <p:cNvSpPr/>
          <p:nvPr/>
        </p:nvSpPr>
        <p:spPr>
          <a:xfrm>
            <a:off x="1651541" y="4034626"/>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8" name="Shape 8731">
            <a:extLst>
              <a:ext uri="{FF2B5EF4-FFF2-40B4-BE49-F238E27FC236}">
                <a16:creationId xmlns:a16="http://schemas.microsoft.com/office/drawing/2014/main" id="{0E911C6F-573D-4F8A-949E-3F2AA98EEF97}"/>
              </a:ext>
            </a:extLst>
          </p:cNvPr>
          <p:cNvSpPr/>
          <p:nvPr/>
        </p:nvSpPr>
        <p:spPr>
          <a:xfrm>
            <a:off x="1651541" y="4459287"/>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9" name="Shape 8731">
            <a:extLst>
              <a:ext uri="{FF2B5EF4-FFF2-40B4-BE49-F238E27FC236}">
                <a16:creationId xmlns:a16="http://schemas.microsoft.com/office/drawing/2014/main" id="{7E915D7E-8E63-4A90-82B7-80247B166233}"/>
              </a:ext>
            </a:extLst>
          </p:cNvPr>
          <p:cNvSpPr/>
          <p:nvPr/>
        </p:nvSpPr>
        <p:spPr>
          <a:xfrm>
            <a:off x="1651541" y="4324348"/>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0" name="Shape 8731">
            <a:extLst>
              <a:ext uri="{FF2B5EF4-FFF2-40B4-BE49-F238E27FC236}">
                <a16:creationId xmlns:a16="http://schemas.microsoft.com/office/drawing/2014/main" id="{020E402D-F5A9-4C9F-8502-6DCA10BC5556}"/>
              </a:ext>
            </a:extLst>
          </p:cNvPr>
          <p:cNvSpPr/>
          <p:nvPr/>
        </p:nvSpPr>
        <p:spPr>
          <a:xfrm>
            <a:off x="1651541" y="4618036"/>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1" name="Shape 8731">
            <a:extLst>
              <a:ext uri="{FF2B5EF4-FFF2-40B4-BE49-F238E27FC236}">
                <a16:creationId xmlns:a16="http://schemas.microsoft.com/office/drawing/2014/main" id="{09C91EB3-B665-4326-A313-21B2E815D4B5}"/>
              </a:ext>
            </a:extLst>
          </p:cNvPr>
          <p:cNvSpPr/>
          <p:nvPr/>
        </p:nvSpPr>
        <p:spPr>
          <a:xfrm>
            <a:off x="1651541" y="4764087"/>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2" name="Shape 8731">
            <a:extLst>
              <a:ext uri="{FF2B5EF4-FFF2-40B4-BE49-F238E27FC236}">
                <a16:creationId xmlns:a16="http://schemas.microsoft.com/office/drawing/2014/main" id="{FCD0505E-2D6D-49B1-AE57-46377013F605}"/>
              </a:ext>
            </a:extLst>
          </p:cNvPr>
          <p:cNvSpPr/>
          <p:nvPr/>
        </p:nvSpPr>
        <p:spPr>
          <a:xfrm>
            <a:off x="3604260" y="3884609"/>
            <a:ext cx="35179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3" name="Shape 8731">
            <a:extLst>
              <a:ext uri="{FF2B5EF4-FFF2-40B4-BE49-F238E27FC236}">
                <a16:creationId xmlns:a16="http://schemas.microsoft.com/office/drawing/2014/main" id="{38404C5B-FB83-42EA-8CE5-694C035614C4}"/>
              </a:ext>
            </a:extLst>
          </p:cNvPr>
          <p:cNvSpPr/>
          <p:nvPr/>
        </p:nvSpPr>
        <p:spPr>
          <a:xfrm>
            <a:off x="1660431" y="4916487"/>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4" name="Shape 8731">
            <a:extLst>
              <a:ext uri="{FF2B5EF4-FFF2-40B4-BE49-F238E27FC236}">
                <a16:creationId xmlns:a16="http://schemas.microsoft.com/office/drawing/2014/main" id="{530381A8-2084-4133-808C-6CF66F3533BC}"/>
              </a:ext>
            </a:extLst>
          </p:cNvPr>
          <p:cNvSpPr/>
          <p:nvPr/>
        </p:nvSpPr>
        <p:spPr>
          <a:xfrm>
            <a:off x="3604260" y="4039388"/>
            <a:ext cx="28448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5" name="Shape 8731">
            <a:extLst>
              <a:ext uri="{FF2B5EF4-FFF2-40B4-BE49-F238E27FC236}">
                <a16:creationId xmlns:a16="http://schemas.microsoft.com/office/drawing/2014/main" id="{01F19AAF-D0D0-40CB-8D35-562E7A66A256}"/>
              </a:ext>
            </a:extLst>
          </p:cNvPr>
          <p:cNvSpPr/>
          <p:nvPr/>
        </p:nvSpPr>
        <p:spPr>
          <a:xfrm>
            <a:off x="3604260" y="4171948"/>
            <a:ext cx="77089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6" name="Shape 8731">
            <a:extLst>
              <a:ext uri="{FF2B5EF4-FFF2-40B4-BE49-F238E27FC236}">
                <a16:creationId xmlns:a16="http://schemas.microsoft.com/office/drawing/2014/main" id="{7EA18E12-967D-4902-8D93-0AD22CCAAE45}"/>
              </a:ext>
            </a:extLst>
          </p:cNvPr>
          <p:cNvSpPr/>
          <p:nvPr/>
        </p:nvSpPr>
        <p:spPr>
          <a:xfrm>
            <a:off x="3604260" y="4336251"/>
            <a:ext cx="77089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8" name="Shape 8731">
            <a:extLst>
              <a:ext uri="{FF2B5EF4-FFF2-40B4-BE49-F238E27FC236}">
                <a16:creationId xmlns:a16="http://schemas.microsoft.com/office/drawing/2014/main" id="{6B0113EE-21AE-409A-8C22-E1CD5E5C9F4F}"/>
              </a:ext>
            </a:extLst>
          </p:cNvPr>
          <p:cNvSpPr/>
          <p:nvPr/>
        </p:nvSpPr>
        <p:spPr>
          <a:xfrm>
            <a:off x="3604260" y="4459287"/>
            <a:ext cx="1164590" cy="84137"/>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19" name="Shape 8731">
            <a:extLst>
              <a:ext uri="{FF2B5EF4-FFF2-40B4-BE49-F238E27FC236}">
                <a16:creationId xmlns:a16="http://schemas.microsoft.com/office/drawing/2014/main" id="{EA1D366C-A579-4070-8EA1-B64844E1D746}"/>
              </a:ext>
            </a:extLst>
          </p:cNvPr>
          <p:cNvSpPr/>
          <p:nvPr/>
        </p:nvSpPr>
        <p:spPr>
          <a:xfrm>
            <a:off x="3604260" y="4626766"/>
            <a:ext cx="77089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0" name="Shape 8731">
            <a:extLst>
              <a:ext uri="{FF2B5EF4-FFF2-40B4-BE49-F238E27FC236}">
                <a16:creationId xmlns:a16="http://schemas.microsoft.com/office/drawing/2014/main" id="{7C02C618-9606-477A-A689-6AA8AB3CE4B0}"/>
              </a:ext>
            </a:extLst>
          </p:cNvPr>
          <p:cNvSpPr/>
          <p:nvPr/>
        </p:nvSpPr>
        <p:spPr>
          <a:xfrm>
            <a:off x="3604260" y="4760912"/>
            <a:ext cx="77089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21" name="Shape 8731">
            <a:extLst>
              <a:ext uri="{FF2B5EF4-FFF2-40B4-BE49-F238E27FC236}">
                <a16:creationId xmlns:a16="http://schemas.microsoft.com/office/drawing/2014/main" id="{76F4E5B5-C52E-462E-9B9A-83F9065633F3}"/>
              </a:ext>
            </a:extLst>
          </p:cNvPr>
          <p:cNvSpPr/>
          <p:nvPr/>
        </p:nvSpPr>
        <p:spPr>
          <a:xfrm>
            <a:off x="3604260" y="4916486"/>
            <a:ext cx="859790" cy="73025"/>
          </a:xfrm>
          <a:custGeom>
            <a:avLst/>
            <a:gdLst/>
            <a:ahLst/>
            <a:cxnLst/>
            <a:rect l="0" t="0" r="0" b="0"/>
            <a:pathLst>
              <a:path w="284988" h="73152">
                <a:moveTo>
                  <a:pt x="0" y="0"/>
                </a:moveTo>
                <a:lnTo>
                  <a:pt x="284988" y="0"/>
                </a:lnTo>
                <a:lnTo>
                  <a:pt x="284988" y="73152"/>
                </a:lnTo>
                <a:lnTo>
                  <a:pt x="0" y="73152"/>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Tree>
    <p:extLst>
      <p:ext uri="{BB962C8B-B14F-4D97-AF65-F5344CB8AC3E}">
        <p14:creationId xmlns:p14="http://schemas.microsoft.com/office/powerpoint/2010/main" val="228823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13592-E9C9-449E-9838-9AB1BDBBA788}"/>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dirty="0"/>
            </a:br>
            <a:endParaRPr lang="tr-TR" dirty="0"/>
          </a:p>
        </p:txBody>
      </p:sp>
      <p:sp>
        <p:nvSpPr>
          <p:cNvPr id="3" name="İçerik Yer Tutucusu 2">
            <a:extLst>
              <a:ext uri="{FF2B5EF4-FFF2-40B4-BE49-F238E27FC236}">
                <a16:creationId xmlns:a16="http://schemas.microsoft.com/office/drawing/2014/main" id="{9CE62EEB-E799-4979-B36A-4E3D60591A7B}"/>
              </a:ext>
            </a:extLst>
          </p:cNvPr>
          <p:cNvSpPr>
            <a:spLocks noGrp="1"/>
          </p:cNvSpPr>
          <p:nvPr>
            <p:ph idx="1"/>
          </p:nvPr>
        </p:nvSpPr>
        <p:spPr>
          <a:xfrm>
            <a:off x="838200" y="1264024"/>
            <a:ext cx="10515600" cy="4912939"/>
          </a:xfrm>
        </p:spPr>
        <p:txBody>
          <a:bodyPr>
            <a:normAutofit/>
          </a:bodyPr>
          <a:lstStyle/>
          <a:p>
            <a:r>
              <a:rPr lang="tr-TR" sz="1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gönderileceği kütüphaneler</a:t>
            </a:r>
          </a:p>
          <a:p>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Süreli yayının gönderileceği kütüphane adresleri muhtelif nedenlerden dolayı değişebilir. Her sayı gönderilirken bu sayfadan çıktı alınarak gönderilmelidir.</a:t>
            </a:r>
          </a:p>
          <a:p>
            <a:endParaRPr lang="tr-TR" sz="1400" dirty="0">
              <a:latin typeface="Times New Roman" panose="02020603050405020304" pitchFamily="18" charset="0"/>
              <a:cs typeface="Times New Roman" panose="02020603050405020304" pitchFamily="18" charset="0"/>
            </a:endParaRPr>
          </a:p>
        </p:txBody>
      </p:sp>
      <p:grpSp>
        <p:nvGrpSpPr>
          <p:cNvPr id="4" name="Group 8050">
            <a:extLst>
              <a:ext uri="{FF2B5EF4-FFF2-40B4-BE49-F238E27FC236}">
                <a16:creationId xmlns:a16="http://schemas.microsoft.com/office/drawing/2014/main" id="{95A977CA-3B39-4F99-A7F3-F0994817B88B}"/>
              </a:ext>
            </a:extLst>
          </p:cNvPr>
          <p:cNvGrpSpPr/>
          <p:nvPr/>
        </p:nvGrpSpPr>
        <p:grpSpPr>
          <a:xfrm>
            <a:off x="902296" y="2142565"/>
            <a:ext cx="10142221" cy="4350310"/>
            <a:chOff x="0" y="0"/>
            <a:chExt cx="8702040" cy="4439412"/>
          </a:xfrm>
        </p:grpSpPr>
        <p:pic>
          <p:nvPicPr>
            <p:cNvPr id="5" name="Picture 878">
              <a:extLst>
                <a:ext uri="{FF2B5EF4-FFF2-40B4-BE49-F238E27FC236}">
                  <a16:creationId xmlns:a16="http://schemas.microsoft.com/office/drawing/2014/main" id="{617FE52A-1500-4852-BD0B-658AA358E0A6}"/>
                </a:ext>
              </a:extLst>
            </p:cNvPr>
            <p:cNvPicPr/>
            <p:nvPr/>
          </p:nvPicPr>
          <p:blipFill>
            <a:blip r:embed="rId2"/>
            <a:stretch>
              <a:fillRect/>
            </a:stretch>
          </p:blipFill>
          <p:spPr>
            <a:xfrm>
              <a:off x="0" y="0"/>
              <a:ext cx="8702040" cy="4439412"/>
            </a:xfrm>
            <a:prstGeom prst="rect">
              <a:avLst/>
            </a:prstGeom>
          </p:spPr>
        </p:pic>
        <p:sp>
          <p:nvSpPr>
            <p:cNvPr id="6" name="Shape 8765">
              <a:extLst>
                <a:ext uri="{FF2B5EF4-FFF2-40B4-BE49-F238E27FC236}">
                  <a16:creationId xmlns:a16="http://schemas.microsoft.com/office/drawing/2014/main" id="{CBB5ECB9-9FE1-4AD2-A47C-0A4712F994CE}"/>
                </a:ext>
              </a:extLst>
            </p:cNvPr>
            <p:cNvSpPr/>
            <p:nvPr/>
          </p:nvSpPr>
          <p:spPr>
            <a:xfrm>
              <a:off x="266700" y="417576"/>
              <a:ext cx="1187196" cy="120396"/>
            </a:xfrm>
            <a:custGeom>
              <a:avLst/>
              <a:gdLst/>
              <a:ahLst/>
              <a:cxnLst/>
              <a:rect l="0" t="0" r="0" b="0"/>
              <a:pathLst>
                <a:path w="1187196" h="120396">
                  <a:moveTo>
                    <a:pt x="0" y="0"/>
                  </a:moveTo>
                  <a:lnTo>
                    <a:pt x="1187196" y="0"/>
                  </a:lnTo>
                  <a:lnTo>
                    <a:pt x="1187196" y="120396"/>
                  </a:lnTo>
                  <a:lnTo>
                    <a:pt x="0" y="120396"/>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880">
              <a:extLst>
                <a:ext uri="{FF2B5EF4-FFF2-40B4-BE49-F238E27FC236}">
                  <a16:creationId xmlns:a16="http://schemas.microsoft.com/office/drawing/2014/main" id="{9B278293-69D1-48AC-B1F7-AAC108F171AC}"/>
                </a:ext>
              </a:extLst>
            </p:cNvPr>
            <p:cNvSpPr/>
            <p:nvPr/>
          </p:nvSpPr>
          <p:spPr>
            <a:xfrm>
              <a:off x="266700" y="417576"/>
              <a:ext cx="1187196" cy="120396"/>
            </a:xfrm>
            <a:custGeom>
              <a:avLst/>
              <a:gdLst/>
              <a:ahLst/>
              <a:cxnLst/>
              <a:rect l="0" t="0" r="0" b="0"/>
              <a:pathLst>
                <a:path w="1187196" h="120396">
                  <a:moveTo>
                    <a:pt x="0" y="120396"/>
                  </a:moveTo>
                  <a:lnTo>
                    <a:pt x="1187196" y="120396"/>
                  </a:lnTo>
                  <a:lnTo>
                    <a:pt x="1187196"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92404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232C84-5114-404B-958A-AAAE0EACE361}"/>
              </a:ext>
            </a:extLst>
          </p:cNvPr>
          <p:cNvSpPr>
            <a:spLocks noGrp="1"/>
          </p:cNvSpPr>
          <p:nvPr>
            <p:ph type="title"/>
          </p:nvPr>
        </p:nvSpPr>
        <p:spPr/>
        <p:txBody>
          <a:bodyPr/>
          <a:lstStyle/>
          <a:p>
            <a:r>
              <a:rPr lang="tr-TR" sz="4400">
                <a:solidFill>
                  <a:srgbClr val="000000"/>
                </a:solidFill>
                <a:effectLst/>
                <a:latin typeface="Calibri" panose="020F0502020204030204" pitchFamily="34" charset="0"/>
                <a:ea typeface="Calibri" panose="020F0502020204030204" pitchFamily="34" charset="0"/>
              </a:rPr>
              <a:t>MATERYAL SAĞLAMA VE DAĞITIM ŞUBESİ</a:t>
            </a:r>
            <a:br>
              <a:rPr lang="tr-TR"/>
            </a:br>
            <a:endParaRPr lang="tr-TR"/>
          </a:p>
        </p:txBody>
      </p:sp>
      <p:sp>
        <p:nvSpPr>
          <p:cNvPr id="3" name="İçerik Yer Tutucusu 2">
            <a:extLst>
              <a:ext uri="{FF2B5EF4-FFF2-40B4-BE49-F238E27FC236}">
                <a16:creationId xmlns:a16="http://schemas.microsoft.com/office/drawing/2014/main" id="{10F2806E-2439-462D-8C6A-B2B8C95EEEE3}"/>
              </a:ext>
            </a:extLst>
          </p:cNvPr>
          <p:cNvSpPr>
            <a:spLocks noGrp="1"/>
          </p:cNvSpPr>
          <p:nvPr>
            <p:ph idx="1"/>
          </p:nvPr>
        </p:nvSpPr>
        <p:spPr>
          <a:xfrm>
            <a:off x="838200" y="1228165"/>
            <a:ext cx="10515600" cy="4948798"/>
          </a:xfrm>
        </p:spPr>
        <p:txBody>
          <a:bodyPr>
            <a:normAutofit fontScale="70000" lnSpcReduction="20000"/>
          </a:bodyPr>
          <a:lstStyle/>
          <a:p>
            <a:pPr>
              <a:lnSpc>
                <a:spcPct val="107000"/>
              </a:lnSpc>
              <a:spcAft>
                <a:spcPts val="800"/>
              </a:spcAft>
            </a:pPr>
            <a:r>
              <a:rPr lang="tr-TR" sz="2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Dikkat!</a:t>
            </a:r>
            <a:endParaRPr lang="tr-TR"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3000"/>
              </a:lnSpc>
              <a:spcAft>
                <a:spcPts val="540"/>
              </a:spcAft>
            </a:pPr>
            <a:r>
              <a:rPr lang="tr-TR" sz="20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ödemeleri, Kütüphaneler ve Yayımlar Genel Müdürlüğü ile imzalamış olduğunuz sözleşmede belirtilen maddelere göre yapılacaktır.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0" algn="just">
              <a:lnSpc>
                <a:spcPct val="118000"/>
              </a:lnSpc>
              <a:spcAft>
                <a:spcPts val="20"/>
              </a:spcAft>
            </a:pP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Abone olunan süreli yayınlar, yayın tarihini takip eden yedi (7) gün içinde yayıncısı veya dağıtımcısı tarafından Bakanlıkça bildirilen kütüphanelere gönderilmelidir.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0" algn="just">
              <a:lnSpc>
                <a:spcPct val="118000"/>
              </a:lnSpc>
              <a:spcAft>
                <a:spcPts val="20"/>
              </a:spcAft>
            </a:pP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Kütüphanelere gönderilen süreli yayınların bir örneği, gönderi belgelerinin aslı ile birlikte Materyal Sağlama ve Dağıtım Şubesi’ne gönderilmelidir. Ödeme işlemlerinin başlatılabilmesi için yayın örnekleri ve ödeme belgelerinin Materyal Sağlama ve Dağıtım Şubesi’ne teslimi gerekmektedir.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0" algn="just">
              <a:lnSpc>
                <a:spcPct val="118000"/>
              </a:lnSpc>
              <a:spcAft>
                <a:spcPts val="20"/>
              </a:spcAft>
            </a:pP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Çıkış aralığı içerisinde kütüphanelere art arda 2 sayının gönderilmediği ve derleme nüshalarının </a:t>
            </a:r>
            <a:r>
              <a:rPr lang="tr-TR" sz="2000" u="sng" dirty="0">
                <a:solidFill>
                  <a:srgbClr val="000000"/>
                </a:solidFill>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tamamının </a:t>
            </a: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teslim edilmediği belirlenen süreli yayınların, abonelik işlemleri iptal edilecek ve Yayıncı herhangi bir hak talebinde bulunamayacaktır.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0" algn="just">
              <a:lnSpc>
                <a:spcPct val="118000"/>
              </a:lnSpc>
              <a:spcAft>
                <a:spcPts val="20"/>
              </a:spcAft>
            </a:pP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Ödeme, süreli yayının çıkış aralığı dikkate alınarak Temmuz ve Aralık aylarında olmak üzere iki dönem halinde yapılacaktır. Yıl içinde yapılan 2 ödemeden hariç, sonradan kütüphanelere yapılan gönderiler fatura edilse bile ödeme yapılmayacaktır. 5 Aralık’tan sonra Genel Müdürlüğümüze ulaşan ödemeye esas (fatura, makbuz, gönderi belgeleri vb.) belgelerin ödemeleri yılı içerisinde yapılmayacaktır. Anlaşma 1 Ocak-31 Aralık tarihlerini kapsadığı için, 31 Aralık’tan sonra yapılan gönderilere ve ödemeye esas belgelere herhangi bir ödeme yapılmayacaktır.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0" algn="just">
              <a:lnSpc>
                <a:spcPct val="118000"/>
              </a:lnSpc>
              <a:spcAft>
                <a:spcPts val="20"/>
              </a:spcAft>
            </a:pP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Yayıncılara, kütüphanelere gönderilen sayılar kadar ödeme yapılacaktır.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0" algn="just">
              <a:lnSpc>
                <a:spcPct val="118000"/>
              </a:lnSpc>
              <a:spcAft>
                <a:spcPts val="20"/>
              </a:spcAft>
            </a:pPr>
            <a:r>
              <a:rPr lang="tr-TR"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İki sayının bir arada yayınlanması durumunda ödeme tek sayı üzerinden yapılacaktır. (Yılda en fazla iki defa birleşik sayı çıkarılabilir.)</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93802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FB955E-8770-4B8C-AAAF-A0AC62BD50E7}"/>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9BD95AB3-91C8-455E-9FB4-A3EBED78EFC4}"/>
              </a:ext>
            </a:extLst>
          </p:cNvPr>
          <p:cNvSpPr>
            <a:spLocks noGrp="1"/>
          </p:cNvSpPr>
          <p:nvPr>
            <p:ph idx="1"/>
          </p:nvPr>
        </p:nvSpPr>
        <p:spPr/>
        <p:txBody>
          <a:bodyPr/>
          <a:lstStyle/>
          <a:p>
            <a:endParaRPr lang="tr-TR" dirty="0"/>
          </a:p>
        </p:txBody>
      </p:sp>
      <p:grpSp>
        <p:nvGrpSpPr>
          <p:cNvPr id="4" name="Group 6832">
            <a:extLst>
              <a:ext uri="{FF2B5EF4-FFF2-40B4-BE49-F238E27FC236}">
                <a16:creationId xmlns:a16="http://schemas.microsoft.com/office/drawing/2014/main" id="{4974E013-118D-474E-87DB-9DF28A640EB9}"/>
              </a:ext>
            </a:extLst>
          </p:cNvPr>
          <p:cNvGrpSpPr/>
          <p:nvPr/>
        </p:nvGrpSpPr>
        <p:grpSpPr>
          <a:xfrm>
            <a:off x="838199" y="1825625"/>
            <a:ext cx="10582835" cy="4507865"/>
            <a:chOff x="0" y="0"/>
            <a:chExt cx="8427720" cy="4507992"/>
          </a:xfrm>
        </p:grpSpPr>
        <p:pic>
          <p:nvPicPr>
            <p:cNvPr id="5" name="Picture 19">
              <a:extLst>
                <a:ext uri="{FF2B5EF4-FFF2-40B4-BE49-F238E27FC236}">
                  <a16:creationId xmlns:a16="http://schemas.microsoft.com/office/drawing/2014/main" id="{58D907EA-B872-486F-B3B5-B8943F9FD094}"/>
                </a:ext>
              </a:extLst>
            </p:cNvPr>
            <p:cNvPicPr/>
            <p:nvPr/>
          </p:nvPicPr>
          <p:blipFill>
            <a:blip r:embed="rId2"/>
            <a:stretch>
              <a:fillRect/>
            </a:stretch>
          </p:blipFill>
          <p:spPr>
            <a:xfrm>
              <a:off x="0" y="0"/>
              <a:ext cx="8427720" cy="4507992"/>
            </a:xfrm>
            <a:prstGeom prst="rect">
              <a:avLst/>
            </a:prstGeom>
          </p:spPr>
        </p:pic>
        <p:sp>
          <p:nvSpPr>
            <p:cNvPr id="6" name="Shape 8635">
              <a:extLst>
                <a:ext uri="{FF2B5EF4-FFF2-40B4-BE49-F238E27FC236}">
                  <a16:creationId xmlns:a16="http://schemas.microsoft.com/office/drawing/2014/main" id="{0FE98D27-F05C-4015-B44D-DB165FAAD276}"/>
                </a:ext>
              </a:extLst>
            </p:cNvPr>
            <p:cNvSpPr/>
            <p:nvPr/>
          </p:nvSpPr>
          <p:spPr>
            <a:xfrm>
              <a:off x="1043940" y="178308"/>
              <a:ext cx="914400" cy="91440"/>
            </a:xfrm>
            <a:custGeom>
              <a:avLst/>
              <a:gdLst/>
              <a:ahLst/>
              <a:cxnLst/>
              <a:rect l="0" t="0" r="0" b="0"/>
              <a:pathLst>
                <a:path w="914400" h="91440">
                  <a:moveTo>
                    <a:pt x="0" y="0"/>
                  </a:moveTo>
                  <a:lnTo>
                    <a:pt x="914400" y="0"/>
                  </a:lnTo>
                  <a:lnTo>
                    <a:pt x="914400" y="91440"/>
                  </a:lnTo>
                  <a:lnTo>
                    <a:pt x="0" y="91440"/>
                  </a:lnTo>
                  <a:lnTo>
                    <a:pt x="0" y="0"/>
                  </a:lnTo>
                </a:path>
              </a:pathLst>
            </a:custGeom>
            <a:ln w="0" cap="flat">
              <a:miter lim="127000"/>
            </a:ln>
          </p:spPr>
          <p:style>
            <a:lnRef idx="0">
              <a:srgbClr val="000000">
                <a:alpha val="0"/>
              </a:srgbClr>
            </a:lnRef>
            <a:fillRef idx="1">
              <a:srgbClr val="F2F2F2"/>
            </a:fillRef>
            <a:effectRef idx="0">
              <a:scrgbClr r="0" g="0" b="0"/>
            </a:effectRef>
            <a:fontRef idx="none"/>
          </p:style>
          <p:txBody>
            <a:bodyPr/>
            <a:lstStyle/>
            <a:p>
              <a:endParaRPr lang="tr-TR"/>
            </a:p>
          </p:txBody>
        </p:sp>
        <p:sp>
          <p:nvSpPr>
            <p:cNvPr id="7" name="Shape 21">
              <a:extLst>
                <a:ext uri="{FF2B5EF4-FFF2-40B4-BE49-F238E27FC236}">
                  <a16:creationId xmlns:a16="http://schemas.microsoft.com/office/drawing/2014/main" id="{9631306C-6E64-4FD3-BE5A-CD052A83C549}"/>
                </a:ext>
              </a:extLst>
            </p:cNvPr>
            <p:cNvSpPr/>
            <p:nvPr/>
          </p:nvSpPr>
          <p:spPr>
            <a:xfrm>
              <a:off x="1043940" y="178308"/>
              <a:ext cx="914400" cy="91440"/>
            </a:xfrm>
            <a:custGeom>
              <a:avLst/>
              <a:gdLst/>
              <a:ahLst/>
              <a:cxnLst/>
              <a:rect l="0" t="0" r="0" b="0"/>
              <a:pathLst>
                <a:path w="914400" h="91440">
                  <a:moveTo>
                    <a:pt x="0" y="91440"/>
                  </a:moveTo>
                  <a:lnTo>
                    <a:pt x="914400" y="91440"/>
                  </a:lnTo>
                  <a:lnTo>
                    <a:pt x="914400" y="0"/>
                  </a:lnTo>
                  <a:lnTo>
                    <a:pt x="0" y="0"/>
                  </a:lnTo>
                  <a:close/>
                </a:path>
              </a:pathLst>
            </a:custGeom>
            <a:ln w="12192" cap="flat">
              <a:miter lim="127000"/>
            </a:ln>
          </p:spPr>
          <p:style>
            <a:lnRef idx="1">
              <a:srgbClr val="F2F2F2"/>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96054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46EBA-5E6C-4D2D-B4F8-1A7ACCA6898A}"/>
              </a:ext>
            </a:extLst>
          </p:cNvPr>
          <p:cNvSpPr>
            <a:spLocks noGrp="1"/>
          </p:cNvSpPr>
          <p:nvPr>
            <p:ph type="title"/>
          </p:nvPr>
        </p:nvSpPr>
        <p:spPr>
          <a:xfrm>
            <a:off x="838200" y="365125"/>
            <a:ext cx="10515600" cy="2360146"/>
          </a:xfrm>
        </p:spPr>
        <p:txBody>
          <a:bodyPr/>
          <a:lstStyle/>
          <a:p>
            <a:pPr marL="734060" indent="-6350">
              <a:lnSpc>
                <a:spcPct val="107000"/>
              </a:lnSpc>
            </a:pPr>
            <a:r>
              <a:rPr lang="tr-TR" sz="4400" dirty="0">
                <a:solidFill>
                  <a:srgbClr val="000000"/>
                </a:solidFill>
                <a:effectLst/>
                <a:latin typeface="Calibri" panose="020F0502020204030204" pitchFamily="34" charset="0"/>
                <a:ea typeface="Calibri" panose="020F0502020204030204" pitchFamily="34" charset="0"/>
              </a:rPr>
              <a:t>MATERYAL SAĞLAMA VE DAĞITIM ŞUBESİ</a:t>
            </a:r>
            <a:br>
              <a:rPr lang="tr-TR" sz="2400" dirty="0">
                <a:solidFill>
                  <a:srgbClr val="000000"/>
                </a:solidFill>
                <a:latin typeface="Calibri" panose="020F0502020204030204" pitchFamily="34" charset="0"/>
                <a:ea typeface="Calibri" panose="020F0502020204030204" pitchFamily="34" charset="0"/>
              </a:rPr>
            </a:br>
            <a:br>
              <a:rPr lang="tr-TR" sz="2400" dirty="0">
                <a:solidFill>
                  <a:srgbClr val="000000"/>
                </a:solidFill>
                <a:latin typeface="Calibri" panose="020F0502020204030204" pitchFamily="34" charset="0"/>
                <a:ea typeface="Calibri" panose="020F0502020204030204" pitchFamily="34" charset="0"/>
              </a:rPr>
            </a:br>
            <a:r>
              <a:rPr lang="tr-TR" sz="1500" b="1" kern="0" dirty="0">
                <a:solidFill>
                  <a:srgbClr val="000000"/>
                </a:solidFill>
                <a:effectLst/>
                <a:latin typeface="Arial" panose="020B0604020202020204" pitchFamily="34" charset="0"/>
                <a:ea typeface="Arial" panose="020B0604020202020204" pitchFamily="34" charset="0"/>
              </a:rPr>
              <a:t>Aktivasyon İşlemi</a:t>
            </a:r>
            <a:br>
              <a:rPr lang="tr-TR" sz="1500" b="1" kern="0" dirty="0">
                <a:solidFill>
                  <a:srgbClr val="000000"/>
                </a:solidFill>
                <a:effectLst/>
                <a:latin typeface="Arial" panose="020B0604020202020204" pitchFamily="34" charset="0"/>
                <a:ea typeface="Arial" panose="020B0604020202020204" pitchFamily="34" charset="0"/>
              </a:rPr>
            </a:br>
            <a:r>
              <a:rPr lang="tr-TR" sz="1500" dirty="0">
                <a:solidFill>
                  <a:srgbClr val="000000"/>
                </a:solidFill>
                <a:effectLst/>
                <a:latin typeface="Arial" panose="020B0604020202020204" pitchFamily="34" charset="0"/>
                <a:ea typeface="Arial" panose="020B0604020202020204" pitchFamily="34" charset="0"/>
              </a:rPr>
              <a:t>Aktivasyon işlemini</a:t>
            </a:r>
            <a:r>
              <a:rPr lang="tr-TR" sz="1500" dirty="0">
                <a:solidFill>
                  <a:srgbClr val="000000"/>
                </a:solidFill>
                <a:latin typeface="Arial" panose="020B0604020202020204" pitchFamily="34" charset="0"/>
                <a:ea typeface="Arial" panose="020B0604020202020204" pitchFamily="34" charset="0"/>
              </a:rPr>
              <a:t> </a:t>
            </a:r>
            <a:r>
              <a:rPr lang="tr-TR" sz="1500" dirty="0">
                <a:solidFill>
                  <a:srgbClr val="000000"/>
                </a:solidFill>
                <a:effectLst/>
                <a:latin typeface="Arial" panose="020B0604020202020204" pitchFamily="34" charset="0"/>
                <a:ea typeface="Arial" panose="020B0604020202020204" pitchFamily="34" charset="0"/>
              </a:rPr>
              <a:t>gerçekleştirmek için</a:t>
            </a:r>
            <a:r>
              <a:rPr lang="tr-TR" sz="1500" dirty="0">
                <a:solidFill>
                  <a:srgbClr val="000000"/>
                </a:solidFill>
                <a:latin typeface="Arial" panose="020B0604020202020204" pitchFamily="34" charset="0"/>
                <a:ea typeface="Arial" panose="020B0604020202020204" pitchFamily="34" charset="0"/>
              </a:rPr>
              <a:t> </a:t>
            </a:r>
            <a:r>
              <a:rPr lang="tr-TR" sz="1500" dirty="0">
                <a:solidFill>
                  <a:srgbClr val="FF0000"/>
                </a:solidFill>
                <a:effectLst/>
                <a:latin typeface="Arial" panose="020B0604020202020204" pitchFamily="34" charset="0"/>
                <a:ea typeface="Arial" panose="020B0604020202020204" pitchFamily="34" charset="0"/>
              </a:rPr>
              <a:t>Yayın</a:t>
            </a:r>
            <a:r>
              <a:rPr lang="tr-TR" sz="1500" dirty="0">
                <a:solidFill>
                  <a:srgbClr val="FF0000"/>
                </a:solidFill>
                <a:latin typeface="Arial" panose="020B0604020202020204" pitchFamily="34" charset="0"/>
                <a:ea typeface="Arial" panose="020B0604020202020204" pitchFamily="34" charset="0"/>
              </a:rPr>
              <a:t> </a:t>
            </a:r>
            <a:r>
              <a:rPr lang="tr-TR" sz="1500" dirty="0">
                <a:solidFill>
                  <a:srgbClr val="FF0000"/>
                </a:solidFill>
                <a:effectLst/>
                <a:latin typeface="Arial" panose="020B0604020202020204" pitchFamily="34" charset="0"/>
                <a:ea typeface="Arial" panose="020B0604020202020204" pitchFamily="34" charset="0"/>
              </a:rPr>
              <a:t>Standartları</a:t>
            </a:r>
            <a:r>
              <a:rPr lang="tr-TR" sz="1500" dirty="0">
                <a:solidFill>
                  <a:srgbClr val="FF0000"/>
                </a:solidFill>
                <a:latin typeface="Arial" panose="020B0604020202020204" pitchFamily="34" charset="0"/>
                <a:ea typeface="Arial" panose="020B0604020202020204" pitchFamily="34" charset="0"/>
              </a:rPr>
              <a:t> </a:t>
            </a:r>
            <a:r>
              <a:rPr lang="tr-TR" sz="1500" dirty="0">
                <a:solidFill>
                  <a:srgbClr val="FF0000"/>
                </a:solidFill>
                <a:effectLst/>
                <a:latin typeface="Arial" panose="020B0604020202020204" pitchFamily="34" charset="0"/>
                <a:ea typeface="Arial" panose="020B0604020202020204" pitchFamily="34" charset="0"/>
              </a:rPr>
              <a:t>ve Derleme</a:t>
            </a:r>
            <a:r>
              <a:rPr lang="tr-TR" sz="1500" dirty="0">
                <a:solidFill>
                  <a:srgbClr val="FF0000"/>
                </a:solidFill>
                <a:latin typeface="Arial" panose="020B0604020202020204" pitchFamily="34" charset="0"/>
                <a:ea typeface="Arial" panose="020B0604020202020204" pitchFamily="34" charset="0"/>
              </a:rPr>
              <a:t> </a:t>
            </a:r>
            <a:r>
              <a:rPr lang="tr-TR" sz="1500" dirty="0">
                <a:solidFill>
                  <a:srgbClr val="FF0000"/>
                </a:solidFill>
                <a:effectLst/>
                <a:latin typeface="Arial" panose="020B0604020202020204" pitchFamily="34" charset="0"/>
                <a:ea typeface="Arial" panose="020B0604020202020204" pitchFamily="34" charset="0"/>
              </a:rPr>
              <a:t>Bilgi</a:t>
            </a:r>
            <a:r>
              <a:rPr lang="tr-TR" sz="1500" dirty="0">
                <a:solidFill>
                  <a:srgbClr val="FF0000"/>
                </a:solidFill>
                <a:latin typeface="Arial" panose="020B0604020202020204" pitchFamily="34" charset="0"/>
                <a:ea typeface="Arial" panose="020B0604020202020204" pitchFamily="34" charset="0"/>
              </a:rPr>
              <a:t> </a:t>
            </a:r>
            <a:r>
              <a:rPr lang="tr-TR" sz="1500" dirty="0">
                <a:solidFill>
                  <a:srgbClr val="FF0000"/>
                </a:solidFill>
                <a:effectLst/>
                <a:latin typeface="Arial" panose="020B0604020202020204" pitchFamily="34" charset="0"/>
                <a:ea typeface="Arial" panose="020B0604020202020204" pitchFamily="34" charset="0"/>
              </a:rPr>
              <a:t>Sistemi</a:t>
            </a:r>
            <a:r>
              <a:rPr lang="tr-TR" sz="1500" dirty="0">
                <a:solidFill>
                  <a:srgbClr val="000000"/>
                </a:solidFill>
                <a:effectLst/>
                <a:latin typeface="Arial" panose="020B0604020202020204" pitchFamily="34" charset="0"/>
                <a:ea typeface="Arial" panose="020B0604020202020204" pitchFamily="34" charset="0"/>
              </a:rPr>
              <a:t>’ni tıklayınız. Açılan ekrandan yapılması gereken işlemlerle ilgili duyuruya erişmek için </a:t>
            </a:r>
            <a:r>
              <a:rPr lang="tr-TR" sz="1500" dirty="0">
                <a:solidFill>
                  <a:srgbClr val="00B050"/>
                </a:solidFill>
                <a:effectLst/>
                <a:latin typeface="Arial" panose="020B0604020202020204" pitchFamily="34" charset="0"/>
                <a:ea typeface="Arial" panose="020B0604020202020204" pitchFamily="34" charset="0"/>
              </a:rPr>
              <a:t>Evet, lütfen </a:t>
            </a:r>
            <a:r>
              <a:rPr lang="tr-TR" sz="1500" dirty="0">
                <a:solidFill>
                  <a:srgbClr val="000000"/>
                </a:solidFill>
                <a:effectLst/>
                <a:latin typeface="Arial" panose="020B0604020202020204" pitchFamily="34" charset="0"/>
                <a:ea typeface="Arial" panose="020B0604020202020204" pitchFamily="34" charset="0"/>
              </a:rPr>
              <a:t>bölümü seçilmelidir</a:t>
            </a:r>
            <a:endParaRPr lang="tr-TR" sz="1500" dirty="0"/>
          </a:p>
        </p:txBody>
      </p:sp>
      <p:pic>
        <p:nvPicPr>
          <p:cNvPr id="4" name="Picture 85">
            <a:extLst>
              <a:ext uri="{FF2B5EF4-FFF2-40B4-BE49-F238E27FC236}">
                <a16:creationId xmlns:a16="http://schemas.microsoft.com/office/drawing/2014/main" id="{1756C5FB-7689-497B-832E-6ACFC1189443}"/>
              </a:ext>
            </a:extLst>
          </p:cNvPr>
          <p:cNvPicPr>
            <a:picLocks noGrp="1"/>
          </p:cNvPicPr>
          <p:nvPr>
            <p:ph idx="1"/>
          </p:nvPr>
        </p:nvPicPr>
        <p:blipFill>
          <a:blip r:embed="rId2"/>
          <a:stretch>
            <a:fillRect/>
          </a:stretch>
        </p:blipFill>
        <p:spPr>
          <a:xfrm>
            <a:off x="838200" y="2904565"/>
            <a:ext cx="10515600" cy="3588310"/>
          </a:xfrm>
          <a:prstGeom prst="rect">
            <a:avLst/>
          </a:prstGeom>
        </p:spPr>
      </p:pic>
    </p:spTree>
    <p:extLst>
      <p:ext uri="{BB962C8B-B14F-4D97-AF65-F5344CB8AC3E}">
        <p14:creationId xmlns:p14="http://schemas.microsoft.com/office/powerpoint/2010/main" val="68338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D68501-39D7-45F8-A2EF-604FD87A278A}"/>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6715CD5C-EDE2-4B81-A92B-C4E07A85A683}"/>
              </a:ext>
            </a:extLst>
          </p:cNvPr>
          <p:cNvSpPr>
            <a:spLocks noGrp="1"/>
          </p:cNvSpPr>
          <p:nvPr>
            <p:ph idx="1"/>
          </p:nvPr>
        </p:nvSpPr>
        <p:spPr/>
        <p:txBody>
          <a:bodyPr/>
          <a:lstStyle/>
          <a:p>
            <a:pPr marL="734060" indent="-6350">
              <a:lnSpc>
                <a:spcPct val="107000"/>
              </a:lnSpc>
            </a:pPr>
            <a:r>
              <a:rPr lang="tr-TR" sz="1800" b="1"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Aktivasyon İşlemi</a:t>
            </a:r>
          </a:p>
          <a:p>
            <a:r>
              <a:rPr lang="tr-TR"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Aktivasyon işlemini gerçekleştirmek	için </a:t>
            </a:r>
            <a:r>
              <a:rPr lang="tr-TR"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Yayın</a:t>
            </a:r>
            <a:r>
              <a:rPr lang="tr-TR" sz="1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tr-TR"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Standartları</a:t>
            </a:r>
            <a:r>
              <a:rPr lang="tr-TR" sz="1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tr-TR"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ve</a:t>
            </a:r>
            <a:r>
              <a:rPr lang="tr-TR" sz="1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tr-TR" sz="1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Derleme Bilgi Sistemi</a:t>
            </a:r>
            <a:r>
              <a:rPr lang="tr-TR"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’ni tıklayınız. Açılan ekrandan yapılması gereken işlemlerle ilgili duyuruya erişmek için </a:t>
            </a:r>
            <a:r>
              <a:rPr lang="tr-TR" sz="18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Evet, lütfen </a:t>
            </a:r>
            <a:r>
              <a:rPr lang="tr-TR"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bölümü seçilmelidir</a:t>
            </a:r>
            <a:endParaRPr lang="tr-TR" dirty="0">
              <a:latin typeface="Times New Roman" panose="02020603050405020304" pitchFamily="18" charset="0"/>
              <a:cs typeface="Times New Roman" panose="02020603050405020304" pitchFamily="18" charset="0"/>
            </a:endParaRPr>
          </a:p>
        </p:txBody>
      </p:sp>
      <p:grpSp>
        <p:nvGrpSpPr>
          <p:cNvPr id="4" name="Group 7006">
            <a:extLst>
              <a:ext uri="{FF2B5EF4-FFF2-40B4-BE49-F238E27FC236}">
                <a16:creationId xmlns:a16="http://schemas.microsoft.com/office/drawing/2014/main" id="{4B8CA886-9112-4771-9A10-64F31AA81314}"/>
              </a:ext>
            </a:extLst>
          </p:cNvPr>
          <p:cNvGrpSpPr/>
          <p:nvPr/>
        </p:nvGrpSpPr>
        <p:grpSpPr>
          <a:xfrm>
            <a:off x="838200" y="2967038"/>
            <a:ext cx="10515600" cy="3209925"/>
            <a:chOff x="0" y="0"/>
            <a:chExt cx="8570976" cy="3592068"/>
          </a:xfrm>
        </p:grpSpPr>
        <p:pic>
          <p:nvPicPr>
            <p:cNvPr id="5" name="Picture 93">
              <a:extLst>
                <a:ext uri="{FF2B5EF4-FFF2-40B4-BE49-F238E27FC236}">
                  <a16:creationId xmlns:a16="http://schemas.microsoft.com/office/drawing/2014/main" id="{E8D0ED08-5BF8-400B-9E14-03A19EFEA35D}"/>
                </a:ext>
              </a:extLst>
            </p:cNvPr>
            <p:cNvPicPr/>
            <p:nvPr/>
          </p:nvPicPr>
          <p:blipFill>
            <a:blip r:embed="rId2"/>
            <a:stretch>
              <a:fillRect/>
            </a:stretch>
          </p:blipFill>
          <p:spPr>
            <a:xfrm>
              <a:off x="0" y="0"/>
              <a:ext cx="8570976" cy="3592068"/>
            </a:xfrm>
            <a:prstGeom prst="rect">
              <a:avLst/>
            </a:prstGeom>
          </p:spPr>
        </p:pic>
        <p:sp>
          <p:nvSpPr>
            <p:cNvPr id="6" name="Shape 123">
              <a:extLst>
                <a:ext uri="{FF2B5EF4-FFF2-40B4-BE49-F238E27FC236}">
                  <a16:creationId xmlns:a16="http://schemas.microsoft.com/office/drawing/2014/main" id="{D8F77A4D-65EF-4FC3-A4C9-FB8A3F6528B8}"/>
                </a:ext>
              </a:extLst>
            </p:cNvPr>
            <p:cNvSpPr/>
            <p:nvPr/>
          </p:nvSpPr>
          <p:spPr>
            <a:xfrm>
              <a:off x="3219450" y="659130"/>
              <a:ext cx="1066800" cy="304800"/>
            </a:xfrm>
            <a:custGeom>
              <a:avLst/>
              <a:gdLst/>
              <a:ahLst/>
              <a:cxnLst/>
              <a:rect l="0" t="0" r="0" b="0"/>
              <a:pathLst>
                <a:path w="1066800" h="304800">
                  <a:moveTo>
                    <a:pt x="0" y="152400"/>
                  </a:moveTo>
                  <a:cubicBezTo>
                    <a:pt x="0" y="68199"/>
                    <a:pt x="238760" y="0"/>
                    <a:pt x="533400" y="0"/>
                  </a:cubicBezTo>
                  <a:cubicBezTo>
                    <a:pt x="828040" y="0"/>
                    <a:pt x="1066800" y="68199"/>
                    <a:pt x="1066800" y="152400"/>
                  </a:cubicBezTo>
                  <a:cubicBezTo>
                    <a:pt x="1066800" y="236601"/>
                    <a:pt x="828040" y="304800"/>
                    <a:pt x="533400" y="304800"/>
                  </a:cubicBezTo>
                  <a:cubicBezTo>
                    <a:pt x="238760" y="304800"/>
                    <a:pt x="0" y="236601"/>
                    <a:pt x="0" y="15240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366847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84DE02-1DEF-4385-AB5A-9576127AE197}"/>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C3C61BC3-8F78-46DF-839F-F6E567F8C2DF}"/>
              </a:ext>
            </a:extLst>
          </p:cNvPr>
          <p:cNvSpPr>
            <a:spLocks noGrp="1"/>
          </p:cNvSpPr>
          <p:nvPr>
            <p:ph idx="1"/>
          </p:nvPr>
        </p:nvSpPr>
        <p:spPr/>
        <p:txBody>
          <a:bodyPr/>
          <a:lstStyle/>
          <a:p>
            <a:pPr marL="727710" indent="0">
              <a:lnSpc>
                <a:spcPct val="107000"/>
              </a:lnSpc>
              <a:buNone/>
            </a:pPr>
            <a:r>
              <a:rPr lang="tr-TR" sz="1500" b="1" kern="0" dirty="0">
                <a:solidFill>
                  <a:srgbClr val="000000"/>
                </a:solidFill>
                <a:effectLst/>
                <a:latin typeface="Arial" panose="020B0604020202020204" pitchFamily="34" charset="0"/>
                <a:ea typeface="Arial" panose="020B0604020202020204" pitchFamily="34" charset="0"/>
              </a:rPr>
              <a:t>Aktivasyon İşlemi</a:t>
            </a:r>
          </a:p>
          <a:p>
            <a:pPr marL="727710" indent="0">
              <a:lnSpc>
                <a:spcPct val="107000"/>
              </a:lnSpc>
              <a:buNone/>
            </a:pPr>
            <a:r>
              <a:rPr lang="tr-TR" sz="1500" dirty="0">
                <a:solidFill>
                  <a:srgbClr val="000000"/>
                </a:solidFill>
                <a:effectLst/>
                <a:latin typeface="Arial" panose="020B0604020202020204" pitchFamily="34" charset="0"/>
                <a:ea typeface="Arial" panose="020B0604020202020204" pitchFamily="34" charset="0"/>
              </a:rPr>
              <a:t>Aktivasyon işlemini tamamlayan yayıncılar, </a:t>
            </a:r>
            <a:r>
              <a:rPr lang="tr-TR" sz="1500" dirty="0">
                <a:solidFill>
                  <a:srgbClr val="FF0000"/>
                </a:solidFill>
                <a:effectLst/>
                <a:latin typeface="Arial" panose="020B0604020202020204" pitchFamily="34" charset="0"/>
                <a:ea typeface="Arial" panose="020B0604020202020204" pitchFamily="34" charset="0"/>
              </a:rPr>
              <a:t>Materyal Sağlama ve Satın Alma Bilgi Sistemi’</a:t>
            </a:r>
            <a:r>
              <a:rPr lang="tr-TR" sz="1500" dirty="0">
                <a:solidFill>
                  <a:srgbClr val="000000"/>
                </a:solidFill>
                <a:effectLst/>
                <a:latin typeface="Arial" panose="020B0604020202020204" pitchFamily="34" charset="0"/>
                <a:ea typeface="Arial" panose="020B0604020202020204" pitchFamily="34" charset="0"/>
              </a:rPr>
              <a:t>ni seçerek giriş yapmalıdır.</a:t>
            </a:r>
            <a:endParaRPr lang="tr-TR" sz="1500" dirty="0">
              <a:solidFill>
                <a:srgbClr val="000000"/>
              </a:solidFill>
              <a:effectLst/>
              <a:latin typeface="Calibri" panose="020F0502020204030204" pitchFamily="34" charset="0"/>
              <a:ea typeface="Calibri" panose="020F0502020204030204" pitchFamily="34" charset="0"/>
            </a:endParaRPr>
          </a:p>
          <a:p>
            <a:endParaRPr lang="tr-TR" dirty="0"/>
          </a:p>
        </p:txBody>
      </p:sp>
      <p:grpSp>
        <p:nvGrpSpPr>
          <p:cNvPr id="4" name="Group 6860">
            <a:extLst>
              <a:ext uri="{FF2B5EF4-FFF2-40B4-BE49-F238E27FC236}">
                <a16:creationId xmlns:a16="http://schemas.microsoft.com/office/drawing/2014/main" id="{8C06035B-36D3-4CAB-BDC0-44575E44FE14}"/>
              </a:ext>
            </a:extLst>
          </p:cNvPr>
          <p:cNvGrpSpPr/>
          <p:nvPr/>
        </p:nvGrpSpPr>
        <p:grpSpPr>
          <a:xfrm>
            <a:off x="838200" y="2776538"/>
            <a:ext cx="10515600" cy="3400425"/>
            <a:chOff x="0" y="0"/>
            <a:chExt cx="8689848" cy="4163568"/>
          </a:xfrm>
        </p:grpSpPr>
        <p:pic>
          <p:nvPicPr>
            <p:cNvPr id="5" name="Picture 146">
              <a:extLst>
                <a:ext uri="{FF2B5EF4-FFF2-40B4-BE49-F238E27FC236}">
                  <a16:creationId xmlns:a16="http://schemas.microsoft.com/office/drawing/2014/main" id="{5924DA8D-15B1-4F51-B88B-16BF0D4225D2}"/>
                </a:ext>
              </a:extLst>
            </p:cNvPr>
            <p:cNvPicPr/>
            <p:nvPr/>
          </p:nvPicPr>
          <p:blipFill>
            <a:blip r:embed="rId2"/>
            <a:stretch>
              <a:fillRect/>
            </a:stretch>
          </p:blipFill>
          <p:spPr>
            <a:xfrm>
              <a:off x="0" y="0"/>
              <a:ext cx="8689848" cy="4163568"/>
            </a:xfrm>
            <a:prstGeom prst="rect">
              <a:avLst/>
            </a:prstGeom>
          </p:spPr>
        </p:pic>
        <p:sp>
          <p:nvSpPr>
            <p:cNvPr id="6" name="Shape 147">
              <a:extLst>
                <a:ext uri="{FF2B5EF4-FFF2-40B4-BE49-F238E27FC236}">
                  <a16:creationId xmlns:a16="http://schemas.microsoft.com/office/drawing/2014/main" id="{18995982-481D-4112-B7EB-2AAF38576560}"/>
                </a:ext>
              </a:extLst>
            </p:cNvPr>
            <p:cNvSpPr/>
            <p:nvPr/>
          </p:nvSpPr>
          <p:spPr>
            <a:xfrm>
              <a:off x="4261866" y="1421130"/>
              <a:ext cx="1802892" cy="678180"/>
            </a:xfrm>
            <a:custGeom>
              <a:avLst/>
              <a:gdLst/>
              <a:ahLst/>
              <a:cxnLst/>
              <a:rect l="0" t="0" r="0" b="0"/>
              <a:pathLst>
                <a:path w="1802892" h="678180">
                  <a:moveTo>
                    <a:pt x="0" y="339090"/>
                  </a:moveTo>
                  <a:cubicBezTo>
                    <a:pt x="0" y="151765"/>
                    <a:pt x="403606" y="0"/>
                    <a:pt x="901446" y="0"/>
                  </a:cubicBezTo>
                  <a:cubicBezTo>
                    <a:pt x="1399286" y="0"/>
                    <a:pt x="1802892" y="151765"/>
                    <a:pt x="1802892" y="339090"/>
                  </a:cubicBezTo>
                  <a:cubicBezTo>
                    <a:pt x="1802892" y="526415"/>
                    <a:pt x="1399286" y="678180"/>
                    <a:pt x="901446" y="678180"/>
                  </a:cubicBezTo>
                  <a:cubicBezTo>
                    <a:pt x="403606" y="678180"/>
                    <a:pt x="0" y="526415"/>
                    <a:pt x="0" y="339090"/>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64794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35D381-8457-4455-B63E-21823DD0AACA}"/>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36534F0D-A297-4D28-BBF2-3AD5924311D6}"/>
              </a:ext>
            </a:extLst>
          </p:cNvPr>
          <p:cNvSpPr>
            <a:spLocks noGrp="1"/>
          </p:cNvSpPr>
          <p:nvPr>
            <p:ph idx="1"/>
          </p:nvPr>
        </p:nvSpPr>
        <p:spPr/>
        <p:txBody>
          <a:bodyPr/>
          <a:lstStyle/>
          <a:p>
            <a:pPr marL="1550035" lvl="2" indent="-6350">
              <a:lnSpc>
                <a:spcPct val="107000"/>
              </a:lnSpc>
              <a:spcAft>
                <a:spcPts val="195"/>
              </a:spcAft>
            </a:pPr>
            <a:r>
              <a:rPr lang="tr-TR" sz="1400" b="1"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Kullanıcı Girişi</a:t>
            </a:r>
          </a:p>
          <a:p>
            <a:pPr marL="638175" marR="328930" indent="-6350" algn="just">
              <a:lnSpc>
                <a:spcPct val="118000"/>
              </a:lnSpc>
              <a:spcAft>
                <a:spcPts val="20"/>
              </a:spcAft>
            </a:pPr>
            <a:r>
              <a:rPr lang="tr-TR"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Genel Müdürlüğümüzce verilen hizmetlere erişim için kullanıcı doğrulama yöntemi olarak e-Devlet Kapısı kullanılmaktadır. Aktivasyon işleminde yetkilendirilen kullanıcılar, sisteme giriş yaparak işlemleri gerçekleştirebilirler.</a:t>
            </a:r>
            <a:endPar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grpSp>
        <p:nvGrpSpPr>
          <p:cNvPr id="4" name="Group 7168">
            <a:extLst>
              <a:ext uri="{FF2B5EF4-FFF2-40B4-BE49-F238E27FC236}">
                <a16:creationId xmlns:a16="http://schemas.microsoft.com/office/drawing/2014/main" id="{639E45A7-B8FD-41AA-8FC8-59E000939644}"/>
              </a:ext>
            </a:extLst>
          </p:cNvPr>
          <p:cNvGrpSpPr/>
          <p:nvPr/>
        </p:nvGrpSpPr>
        <p:grpSpPr>
          <a:xfrm>
            <a:off x="838200" y="2931459"/>
            <a:ext cx="10515600" cy="3767604"/>
            <a:chOff x="0" y="0"/>
            <a:chExt cx="9041892" cy="4055364"/>
          </a:xfrm>
        </p:grpSpPr>
        <p:pic>
          <p:nvPicPr>
            <p:cNvPr id="5" name="Picture 160">
              <a:extLst>
                <a:ext uri="{FF2B5EF4-FFF2-40B4-BE49-F238E27FC236}">
                  <a16:creationId xmlns:a16="http://schemas.microsoft.com/office/drawing/2014/main" id="{DB4FC201-28ED-41BC-BE07-6C5FE261CE64}"/>
                </a:ext>
              </a:extLst>
            </p:cNvPr>
            <p:cNvPicPr/>
            <p:nvPr/>
          </p:nvPicPr>
          <p:blipFill>
            <a:blip r:embed="rId2"/>
            <a:stretch>
              <a:fillRect/>
            </a:stretch>
          </p:blipFill>
          <p:spPr>
            <a:xfrm>
              <a:off x="0" y="0"/>
              <a:ext cx="9041892" cy="4055364"/>
            </a:xfrm>
            <a:prstGeom prst="rect">
              <a:avLst/>
            </a:prstGeom>
          </p:spPr>
        </p:pic>
        <p:sp>
          <p:nvSpPr>
            <p:cNvPr id="6" name="Shape 161">
              <a:extLst>
                <a:ext uri="{FF2B5EF4-FFF2-40B4-BE49-F238E27FC236}">
                  <a16:creationId xmlns:a16="http://schemas.microsoft.com/office/drawing/2014/main" id="{1EA97227-A581-40FD-AFDE-08DD584C8F4F}"/>
                </a:ext>
              </a:extLst>
            </p:cNvPr>
            <p:cNvSpPr/>
            <p:nvPr/>
          </p:nvSpPr>
          <p:spPr>
            <a:xfrm>
              <a:off x="3150870" y="1422655"/>
              <a:ext cx="2817876" cy="399288"/>
            </a:xfrm>
            <a:custGeom>
              <a:avLst/>
              <a:gdLst/>
              <a:ahLst/>
              <a:cxnLst/>
              <a:rect l="0" t="0" r="0" b="0"/>
              <a:pathLst>
                <a:path w="2817876" h="399288">
                  <a:moveTo>
                    <a:pt x="0" y="199644"/>
                  </a:moveTo>
                  <a:cubicBezTo>
                    <a:pt x="0" y="89408"/>
                    <a:pt x="630809" y="0"/>
                    <a:pt x="1408938" y="0"/>
                  </a:cubicBezTo>
                  <a:cubicBezTo>
                    <a:pt x="2187067" y="0"/>
                    <a:pt x="2817876" y="89408"/>
                    <a:pt x="2817876" y="199644"/>
                  </a:cubicBezTo>
                  <a:cubicBezTo>
                    <a:pt x="2817876" y="309880"/>
                    <a:pt x="2187067" y="399288"/>
                    <a:pt x="1408938" y="399288"/>
                  </a:cubicBezTo>
                  <a:cubicBezTo>
                    <a:pt x="630809" y="399288"/>
                    <a:pt x="0" y="309880"/>
                    <a:pt x="0" y="199644"/>
                  </a:cubicBezTo>
                  <a:close/>
                </a:path>
              </a:pathLst>
            </a:custGeom>
            <a:ln w="38100" cap="flat">
              <a:round/>
            </a:ln>
          </p:spPr>
          <p:style>
            <a:lnRef idx="1">
              <a:srgbClr val="00B0F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152694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E2C6A3-FAA4-4FD5-9282-27CE32631885}"/>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FF03C0FB-C8E9-4FAA-A2F1-5B062B1C226F}"/>
              </a:ext>
            </a:extLst>
          </p:cNvPr>
          <p:cNvSpPr>
            <a:spLocks noGrp="1"/>
          </p:cNvSpPr>
          <p:nvPr>
            <p:ph idx="1"/>
          </p:nvPr>
        </p:nvSpPr>
        <p:spPr>
          <a:xfrm>
            <a:off x="838200" y="1690688"/>
            <a:ext cx="10515600" cy="4486275"/>
          </a:xfrm>
        </p:spPr>
        <p:txBody>
          <a:bodyPr/>
          <a:lstStyle/>
          <a:p>
            <a:pPr marL="635635" indent="-6350">
              <a:lnSpc>
                <a:spcPct val="107000"/>
              </a:lnSpc>
            </a:pPr>
            <a:r>
              <a:rPr lang="tr-TR" sz="1500" b="1"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Kullanıcı Girişi</a:t>
            </a:r>
          </a:p>
          <a:p>
            <a:pPr marL="635635" indent="-6350">
              <a:lnSpc>
                <a:spcPct val="107000"/>
              </a:lnSpc>
            </a:pP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Aktivasyon işleminde yetkilendirilen kullanıcılar sisteme giriş yaparak işlemleri gerçekleştirebilirler</a:t>
            </a:r>
            <a:r>
              <a:rPr lang="tr-TR" sz="1800" dirty="0">
                <a:solidFill>
                  <a:srgbClr val="000000"/>
                </a:solidFill>
                <a:effectLst/>
                <a:latin typeface="Arial" panose="020B0604020202020204" pitchFamily="34" charset="0"/>
                <a:ea typeface="Arial" panose="020B0604020202020204" pitchFamily="34" charset="0"/>
              </a:rPr>
              <a:t>.</a:t>
            </a:r>
            <a:endParaRPr lang="tr-TR" sz="1800" dirty="0">
              <a:solidFill>
                <a:srgbClr val="000000"/>
              </a:solidFill>
              <a:effectLst/>
              <a:latin typeface="Calibri" panose="020F0502020204030204" pitchFamily="34" charset="0"/>
              <a:ea typeface="Calibri" panose="020F0502020204030204" pitchFamily="34" charset="0"/>
            </a:endParaRPr>
          </a:p>
          <a:p>
            <a:endParaRPr lang="tr-TR" dirty="0"/>
          </a:p>
        </p:txBody>
      </p:sp>
      <p:grpSp>
        <p:nvGrpSpPr>
          <p:cNvPr id="4" name="Group 7195">
            <a:extLst>
              <a:ext uri="{FF2B5EF4-FFF2-40B4-BE49-F238E27FC236}">
                <a16:creationId xmlns:a16="http://schemas.microsoft.com/office/drawing/2014/main" id="{FFB7501E-C370-47C6-9A87-F256CBD22050}"/>
              </a:ext>
            </a:extLst>
          </p:cNvPr>
          <p:cNvGrpSpPr/>
          <p:nvPr/>
        </p:nvGrpSpPr>
        <p:grpSpPr>
          <a:xfrm>
            <a:off x="838200" y="2460550"/>
            <a:ext cx="10515600" cy="4175760"/>
            <a:chOff x="0" y="0"/>
            <a:chExt cx="8924544" cy="4175760"/>
          </a:xfrm>
        </p:grpSpPr>
        <p:pic>
          <p:nvPicPr>
            <p:cNvPr id="5" name="Picture 169">
              <a:extLst>
                <a:ext uri="{FF2B5EF4-FFF2-40B4-BE49-F238E27FC236}">
                  <a16:creationId xmlns:a16="http://schemas.microsoft.com/office/drawing/2014/main" id="{830A6905-B87A-4E7A-99CF-5888C8FA1F2C}"/>
                </a:ext>
              </a:extLst>
            </p:cNvPr>
            <p:cNvPicPr/>
            <p:nvPr/>
          </p:nvPicPr>
          <p:blipFill>
            <a:blip r:embed="rId2"/>
            <a:stretch>
              <a:fillRect/>
            </a:stretch>
          </p:blipFill>
          <p:spPr>
            <a:xfrm>
              <a:off x="0" y="0"/>
              <a:ext cx="8924544" cy="4175760"/>
            </a:xfrm>
            <a:prstGeom prst="rect">
              <a:avLst/>
            </a:prstGeom>
          </p:spPr>
        </p:pic>
        <p:sp>
          <p:nvSpPr>
            <p:cNvPr id="6" name="Shape 170">
              <a:extLst>
                <a:ext uri="{FF2B5EF4-FFF2-40B4-BE49-F238E27FC236}">
                  <a16:creationId xmlns:a16="http://schemas.microsoft.com/office/drawing/2014/main" id="{19309B71-98BD-418C-A285-951C8252D49A}"/>
                </a:ext>
              </a:extLst>
            </p:cNvPr>
            <p:cNvSpPr/>
            <p:nvPr/>
          </p:nvSpPr>
          <p:spPr>
            <a:xfrm>
              <a:off x="2154174" y="1931670"/>
              <a:ext cx="3204972" cy="1235964"/>
            </a:xfrm>
            <a:custGeom>
              <a:avLst/>
              <a:gdLst/>
              <a:ahLst/>
              <a:cxnLst/>
              <a:rect l="0" t="0" r="0" b="0"/>
              <a:pathLst>
                <a:path w="3204972" h="1235964">
                  <a:moveTo>
                    <a:pt x="0" y="617982"/>
                  </a:moveTo>
                  <a:cubicBezTo>
                    <a:pt x="0" y="276733"/>
                    <a:pt x="717423" y="0"/>
                    <a:pt x="1602486" y="0"/>
                  </a:cubicBezTo>
                  <a:cubicBezTo>
                    <a:pt x="2487549" y="0"/>
                    <a:pt x="3204972" y="276733"/>
                    <a:pt x="3204972" y="617982"/>
                  </a:cubicBezTo>
                  <a:cubicBezTo>
                    <a:pt x="3204972" y="959231"/>
                    <a:pt x="2487549" y="1235964"/>
                    <a:pt x="1602486" y="1235964"/>
                  </a:cubicBezTo>
                  <a:cubicBezTo>
                    <a:pt x="717423" y="1235964"/>
                    <a:pt x="0" y="959231"/>
                    <a:pt x="0" y="617982"/>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413682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FC6CF8-1C72-4AD8-85DC-2DC2209FD403}"/>
              </a:ext>
            </a:extLst>
          </p:cNvPr>
          <p:cNvSpPr>
            <a:spLocks noGrp="1"/>
          </p:cNvSpPr>
          <p:nvPr>
            <p:ph type="title"/>
          </p:nvPr>
        </p:nvSpPr>
        <p:spPr/>
        <p:txBody>
          <a:bodyPr/>
          <a:lstStyle/>
          <a:p>
            <a:r>
              <a:rPr lang="tr-TR" sz="4400" dirty="0">
                <a:solidFill>
                  <a:srgbClr val="000000"/>
                </a:solidFill>
                <a:effectLst/>
                <a:latin typeface="Calibri" panose="020F0502020204030204" pitchFamily="34" charset="0"/>
                <a:ea typeface="Calibri" panose="020F0502020204030204" pitchFamily="34" charset="0"/>
              </a:rPr>
              <a:t>MATERYAL SAĞLAMA VE DAĞITIM ŞUBESİ</a:t>
            </a:r>
            <a:endParaRPr lang="tr-TR" dirty="0"/>
          </a:p>
        </p:txBody>
      </p:sp>
      <p:sp>
        <p:nvSpPr>
          <p:cNvPr id="3" name="İçerik Yer Tutucusu 2">
            <a:extLst>
              <a:ext uri="{FF2B5EF4-FFF2-40B4-BE49-F238E27FC236}">
                <a16:creationId xmlns:a16="http://schemas.microsoft.com/office/drawing/2014/main" id="{1969FD3B-7B75-49E9-B6E3-58AD0C7C408E}"/>
              </a:ext>
            </a:extLst>
          </p:cNvPr>
          <p:cNvSpPr>
            <a:spLocks noGrp="1"/>
          </p:cNvSpPr>
          <p:nvPr>
            <p:ph idx="1"/>
          </p:nvPr>
        </p:nvSpPr>
        <p:spPr>
          <a:xfrm>
            <a:off x="838200" y="1690689"/>
            <a:ext cx="10515600" cy="4486274"/>
          </a:xfrm>
        </p:spPr>
        <p:txBody>
          <a:bodyPr/>
          <a:lstStyle/>
          <a:p>
            <a:pPr marL="635635" indent="-6350">
              <a:lnSpc>
                <a:spcPct val="107000"/>
              </a:lnSpc>
            </a:pPr>
            <a:r>
              <a:rPr lang="tr-TR" sz="1500" b="1" kern="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yayınların sayı giriş işlemleri</a:t>
            </a:r>
          </a:p>
          <a:p>
            <a:pPr marL="638175" marR="862330" indent="-6350" algn="just">
              <a:lnSpc>
                <a:spcPct val="118000"/>
              </a:lnSpc>
              <a:spcAft>
                <a:spcPts val="20"/>
              </a:spcAft>
            </a:pP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Abone olunan süreli yayınlara </a:t>
            </a:r>
            <a:r>
              <a:rPr lang="tr-TR" sz="15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Süreli Yayın </a:t>
            </a: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alanından </a:t>
            </a:r>
            <a:r>
              <a:rPr lang="tr-TR" sz="15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Abone Olunan Yayınlar </a:t>
            </a:r>
            <a:r>
              <a:rPr lang="tr-TR" sz="15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alanı seçilerek erişilir.</a:t>
            </a:r>
            <a:endParaRPr lang="tr-T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grpSp>
        <p:nvGrpSpPr>
          <p:cNvPr id="4" name="Group 7045">
            <a:extLst>
              <a:ext uri="{FF2B5EF4-FFF2-40B4-BE49-F238E27FC236}">
                <a16:creationId xmlns:a16="http://schemas.microsoft.com/office/drawing/2014/main" id="{29E4F92C-FEB0-4D50-8194-0575BC27F72A}"/>
              </a:ext>
            </a:extLst>
          </p:cNvPr>
          <p:cNvGrpSpPr/>
          <p:nvPr/>
        </p:nvGrpSpPr>
        <p:grpSpPr>
          <a:xfrm>
            <a:off x="623048" y="2417296"/>
            <a:ext cx="10515599" cy="4347845"/>
            <a:chOff x="0" y="0"/>
            <a:chExt cx="8795004" cy="4347972"/>
          </a:xfrm>
        </p:grpSpPr>
        <p:pic>
          <p:nvPicPr>
            <p:cNvPr id="5" name="Picture 183">
              <a:extLst>
                <a:ext uri="{FF2B5EF4-FFF2-40B4-BE49-F238E27FC236}">
                  <a16:creationId xmlns:a16="http://schemas.microsoft.com/office/drawing/2014/main" id="{E3E0D2EA-99C9-4589-B689-4C072203C594}"/>
                </a:ext>
              </a:extLst>
            </p:cNvPr>
            <p:cNvPicPr/>
            <p:nvPr/>
          </p:nvPicPr>
          <p:blipFill>
            <a:blip r:embed="rId2"/>
            <a:stretch>
              <a:fillRect/>
            </a:stretch>
          </p:blipFill>
          <p:spPr>
            <a:xfrm>
              <a:off x="0" y="0"/>
              <a:ext cx="8795004" cy="4347972"/>
            </a:xfrm>
            <a:prstGeom prst="rect">
              <a:avLst/>
            </a:prstGeom>
          </p:spPr>
        </p:pic>
        <p:sp>
          <p:nvSpPr>
            <p:cNvPr id="6" name="Shape 8637">
              <a:extLst>
                <a:ext uri="{FF2B5EF4-FFF2-40B4-BE49-F238E27FC236}">
                  <a16:creationId xmlns:a16="http://schemas.microsoft.com/office/drawing/2014/main" id="{070FE775-9D6C-4AA1-A742-DA69EA2A3798}"/>
                </a:ext>
              </a:extLst>
            </p:cNvPr>
            <p:cNvSpPr/>
            <p:nvPr/>
          </p:nvSpPr>
          <p:spPr>
            <a:xfrm>
              <a:off x="7132321" y="348995"/>
              <a:ext cx="1338072" cy="83820"/>
            </a:xfrm>
            <a:custGeom>
              <a:avLst/>
              <a:gdLst/>
              <a:ahLst/>
              <a:cxnLst/>
              <a:rect l="0" t="0" r="0" b="0"/>
              <a:pathLst>
                <a:path w="1338072" h="83820">
                  <a:moveTo>
                    <a:pt x="0" y="0"/>
                  </a:moveTo>
                  <a:lnTo>
                    <a:pt x="1338072" y="0"/>
                  </a:lnTo>
                  <a:lnTo>
                    <a:pt x="1338072" y="83820"/>
                  </a:lnTo>
                  <a:lnTo>
                    <a:pt x="0" y="83820"/>
                  </a:lnTo>
                  <a:lnTo>
                    <a:pt x="0" y="0"/>
                  </a:lnTo>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tr-TR"/>
            </a:p>
          </p:txBody>
        </p:sp>
        <p:sp>
          <p:nvSpPr>
            <p:cNvPr id="7" name="Shape 185">
              <a:extLst>
                <a:ext uri="{FF2B5EF4-FFF2-40B4-BE49-F238E27FC236}">
                  <a16:creationId xmlns:a16="http://schemas.microsoft.com/office/drawing/2014/main" id="{20F70584-C909-41A5-9CB4-707349267EE3}"/>
                </a:ext>
              </a:extLst>
            </p:cNvPr>
            <p:cNvSpPr/>
            <p:nvPr/>
          </p:nvSpPr>
          <p:spPr>
            <a:xfrm>
              <a:off x="7132321" y="348995"/>
              <a:ext cx="1338072" cy="83820"/>
            </a:xfrm>
            <a:custGeom>
              <a:avLst/>
              <a:gdLst/>
              <a:ahLst/>
              <a:cxnLst/>
              <a:rect l="0" t="0" r="0" b="0"/>
              <a:pathLst>
                <a:path w="1338072" h="83820">
                  <a:moveTo>
                    <a:pt x="0" y="83820"/>
                  </a:moveTo>
                  <a:lnTo>
                    <a:pt x="1338072" y="83820"/>
                  </a:lnTo>
                  <a:lnTo>
                    <a:pt x="1338072" y="0"/>
                  </a:lnTo>
                  <a:lnTo>
                    <a:pt x="0" y="0"/>
                  </a:lnTo>
                  <a:close/>
                </a:path>
              </a:pathLst>
            </a:custGeom>
            <a:ln w="12192" cap="flat">
              <a:miter lim="127000"/>
            </a:ln>
          </p:spPr>
          <p:style>
            <a:lnRef idx="1">
              <a:srgbClr val="41719C"/>
            </a:lnRef>
            <a:fillRef idx="0">
              <a:srgbClr val="000000">
                <a:alpha val="0"/>
              </a:srgbClr>
            </a:fillRef>
            <a:effectRef idx="0">
              <a:scrgbClr r="0" g="0" b="0"/>
            </a:effectRef>
            <a:fontRef idx="none"/>
          </p:style>
          <p:txBody>
            <a:bodyPr/>
            <a:lstStyle/>
            <a:p>
              <a:endParaRPr lang="tr-TR"/>
            </a:p>
          </p:txBody>
        </p:sp>
        <p:sp>
          <p:nvSpPr>
            <p:cNvPr id="8" name="Shape 186">
              <a:extLst>
                <a:ext uri="{FF2B5EF4-FFF2-40B4-BE49-F238E27FC236}">
                  <a16:creationId xmlns:a16="http://schemas.microsoft.com/office/drawing/2014/main" id="{E57DD176-8546-42C8-BE73-ED3DAF5CDC51}"/>
                </a:ext>
              </a:extLst>
            </p:cNvPr>
            <p:cNvSpPr/>
            <p:nvPr/>
          </p:nvSpPr>
          <p:spPr>
            <a:xfrm>
              <a:off x="140970" y="500633"/>
              <a:ext cx="1970532" cy="739140"/>
            </a:xfrm>
            <a:custGeom>
              <a:avLst/>
              <a:gdLst/>
              <a:ahLst/>
              <a:cxnLst/>
              <a:rect l="0" t="0" r="0" b="0"/>
              <a:pathLst>
                <a:path w="1970532" h="739140">
                  <a:moveTo>
                    <a:pt x="0" y="369570"/>
                  </a:moveTo>
                  <a:cubicBezTo>
                    <a:pt x="0" y="165481"/>
                    <a:pt x="441071" y="0"/>
                    <a:pt x="985266" y="0"/>
                  </a:cubicBezTo>
                  <a:cubicBezTo>
                    <a:pt x="1529461" y="0"/>
                    <a:pt x="1970532" y="165481"/>
                    <a:pt x="1970532" y="369570"/>
                  </a:cubicBezTo>
                  <a:cubicBezTo>
                    <a:pt x="1970532" y="573659"/>
                    <a:pt x="1529461" y="739140"/>
                    <a:pt x="985266" y="739140"/>
                  </a:cubicBezTo>
                  <a:cubicBezTo>
                    <a:pt x="441071" y="739140"/>
                    <a:pt x="0" y="573659"/>
                    <a:pt x="0" y="369570"/>
                  </a:cubicBezTo>
                  <a:close/>
                </a:path>
              </a:pathLst>
            </a:custGeom>
            <a:ln w="38100" cap="flat">
              <a:round/>
            </a:ln>
          </p:spPr>
          <p:style>
            <a:lnRef idx="1">
              <a:srgbClr val="FF0000"/>
            </a:lnRef>
            <a:fillRef idx="0">
              <a:srgbClr val="000000">
                <a:alpha val="0"/>
              </a:srgbClr>
            </a:fillRef>
            <a:effectRef idx="0">
              <a:scrgbClr r="0" g="0" b="0"/>
            </a:effectRef>
            <a:fontRef idx="none"/>
          </p:style>
          <p:txBody>
            <a:bodyPr/>
            <a:lstStyle/>
            <a:p>
              <a:endParaRPr lang="tr-TR"/>
            </a:p>
          </p:txBody>
        </p:sp>
      </p:grpSp>
    </p:spTree>
    <p:extLst>
      <p:ext uri="{BB962C8B-B14F-4D97-AF65-F5344CB8AC3E}">
        <p14:creationId xmlns:p14="http://schemas.microsoft.com/office/powerpoint/2010/main" val="20707646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1164</Words>
  <Application>Microsoft Office PowerPoint</Application>
  <PresentationFormat>Geniş ekran</PresentationFormat>
  <Paragraphs>93</Paragraphs>
  <Slides>23</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Times New Roman</vt:lpstr>
      <vt:lpstr>Office Teması</vt:lpstr>
      <vt:lpstr>Hazırlayan:  MATERYAL SAĞLAMA VE DAĞITIM ŞUBE MÜDÜRLÜĞÜ </vt:lpstr>
      <vt:lpstr>MATERYAL SAĞLAMA VE DAĞITIM ŞUBESİ </vt:lpstr>
      <vt:lpstr>MATERYAL SAĞLAMA VE DAĞITIM ŞUBESİ</vt:lpstr>
      <vt:lpstr>MATERYAL SAĞLAMA VE DAĞITIM ŞUBESİ  Aktivasyon İşlemi Aktivasyon işlemini gerçekleştirmek için Yayın Standartları ve Derleme Bilgi Sistemi’ni tıklayınız. Açılan ekrandan yapılması gereken işlemlerle ilgili duyuruya erişmek için Evet, lütfen bölümü seçilmelidir</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vt:lpstr>
      <vt:lpstr>MATERYAL SAĞLAMA VE DAĞITIM ŞUBESİ </vt:lpstr>
      <vt:lpstr>MATERYAL SAĞLAMA VE DAĞITIM ŞUBESİ </vt:lpstr>
      <vt:lpstr>MATERYAL SAĞLAMA VE DAĞITIM ŞUBESİ</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lpstr>MATERYAL SAĞLAMA VE DAĞITIM ŞUBESİ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MATERYAL SAĞLAMA VE DAĞITIM ŞUBESİ </dc:title>
  <dc:creator>Sevinç Canbolat</dc:creator>
  <cp:lastModifiedBy>Zeynalabidin  BOZARSLAN</cp:lastModifiedBy>
  <cp:revision>18</cp:revision>
  <dcterms:created xsi:type="dcterms:W3CDTF">2024-01-22T07:43:38Z</dcterms:created>
  <dcterms:modified xsi:type="dcterms:W3CDTF">2024-02-01T14:11:02Z</dcterms:modified>
</cp:coreProperties>
</file>