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1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47C431-6D70-4529-90B8-AF7BF35DA1FC}" type="datetimeFigureOut">
              <a:rPr lang="tr-TR" smtClean="0"/>
              <a:t>1.02.2024</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94A259-D1D2-4CB1-A949-7A99B8224210}" type="slidenum">
              <a:rPr lang="tr-TR" smtClean="0"/>
              <a:t>‹#›</a:t>
            </a:fld>
            <a:endParaRPr lang="tr-TR"/>
          </a:p>
        </p:txBody>
      </p:sp>
    </p:spTree>
    <p:extLst>
      <p:ext uri="{BB962C8B-B14F-4D97-AF65-F5344CB8AC3E}">
        <p14:creationId xmlns:p14="http://schemas.microsoft.com/office/powerpoint/2010/main" val="257377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294A259-D1D2-4CB1-A949-7A99B8224210}" type="slidenum">
              <a:rPr lang="tr-TR" smtClean="0"/>
              <a:t>2</a:t>
            </a:fld>
            <a:endParaRPr lang="tr-TR"/>
          </a:p>
        </p:txBody>
      </p:sp>
    </p:spTree>
    <p:extLst>
      <p:ext uri="{BB962C8B-B14F-4D97-AF65-F5344CB8AC3E}">
        <p14:creationId xmlns:p14="http://schemas.microsoft.com/office/powerpoint/2010/main" val="1381735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294A259-D1D2-4CB1-A949-7A99B8224210}" type="slidenum">
              <a:rPr lang="tr-TR" smtClean="0"/>
              <a:t>4</a:t>
            </a:fld>
            <a:endParaRPr lang="tr-TR"/>
          </a:p>
        </p:txBody>
      </p:sp>
    </p:spTree>
    <p:extLst>
      <p:ext uri="{BB962C8B-B14F-4D97-AF65-F5344CB8AC3E}">
        <p14:creationId xmlns:p14="http://schemas.microsoft.com/office/powerpoint/2010/main" val="2091698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469FBB8-9F70-42E6-8901-BCF67AC32F7F}"/>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ACE71733-F5D1-410E-8AA1-A2B4959CC5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45636A8D-04B8-4FD1-A54D-AF3828022B7C}"/>
              </a:ext>
            </a:extLst>
          </p:cNvPr>
          <p:cNvSpPr>
            <a:spLocks noGrp="1"/>
          </p:cNvSpPr>
          <p:nvPr>
            <p:ph type="dt" sz="half" idx="10"/>
          </p:nvPr>
        </p:nvSpPr>
        <p:spPr/>
        <p:txBody>
          <a:bodyPr/>
          <a:lstStyle/>
          <a:p>
            <a:fld id="{FDECB6E9-4D6C-4FF2-BFA0-3877CFA8571F}" type="datetimeFigureOut">
              <a:rPr lang="tr-TR" smtClean="0"/>
              <a:t>1.02.2024</a:t>
            </a:fld>
            <a:endParaRPr lang="tr-TR"/>
          </a:p>
        </p:txBody>
      </p:sp>
      <p:sp>
        <p:nvSpPr>
          <p:cNvPr id="5" name="Alt Bilgi Yer Tutucusu 4">
            <a:extLst>
              <a:ext uri="{FF2B5EF4-FFF2-40B4-BE49-F238E27FC236}">
                <a16:creationId xmlns:a16="http://schemas.microsoft.com/office/drawing/2014/main" id="{4AFF33AB-6CB6-45EB-9FE1-BFDBE36C80B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FB12731-F1DD-437C-8FCC-20B3E60A3521}"/>
              </a:ext>
            </a:extLst>
          </p:cNvPr>
          <p:cNvSpPr>
            <a:spLocks noGrp="1"/>
          </p:cNvSpPr>
          <p:nvPr>
            <p:ph type="sldNum" sz="quarter" idx="12"/>
          </p:nvPr>
        </p:nvSpPr>
        <p:spPr/>
        <p:txBody>
          <a:bodyPr/>
          <a:lstStyle/>
          <a:p>
            <a:fld id="{7F813748-ED1D-4D4E-9B90-22F86DA03AFB}" type="slidenum">
              <a:rPr lang="tr-TR" smtClean="0"/>
              <a:t>‹#›</a:t>
            </a:fld>
            <a:endParaRPr lang="tr-TR"/>
          </a:p>
        </p:txBody>
      </p:sp>
    </p:spTree>
    <p:extLst>
      <p:ext uri="{BB962C8B-B14F-4D97-AF65-F5344CB8AC3E}">
        <p14:creationId xmlns:p14="http://schemas.microsoft.com/office/powerpoint/2010/main" val="2927995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8BBA29C-4B62-4E03-9076-E32FC4CCB75A}"/>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3CDCA304-F79C-4D6E-9640-1E26F4297F57}"/>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F233B9A-7068-45F3-AD53-F6BBD403D8B5}"/>
              </a:ext>
            </a:extLst>
          </p:cNvPr>
          <p:cNvSpPr>
            <a:spLocks noGrp="1"/>
          </p:cNvSpPr>
          <p:nvPr>
            <p:ph type="dt" sz="half" idx="10"/>
          </p:nvPr>
        </p:nvSpPr>
        <p:spPr/>
        <p:txBody>
          <a:bodyPr/>
          <a:lstStyle/>
          <a:p>
            <a:fld id="{FDECB6E9-4D6C-4FF2-BFA0-3877CFA8571F}" type="datetimeFigureOut">
              <a:rPr lang="tr-TR" smtClean="0"/>
              <a:t>1.02.2024</a:t>
            </a:fld>
            <a:endParaRPr lang="tr-TR"/>
          </a:p>
        </p:txBody>
      </p:sp>
      <p:sp>
        <p:nvSpPr>
          <p:cNvPr id="5" name="Alt Bilgi Yer Tutucusu 4">
            <a:extLst>
              <a:ext uri="{FF2B5EF4-FFF2-40B4-BE49-F238E27FC236}">
                <a16:creationId xmlns:a16="http://schemas.microsoft.com/office/drawing/2014/main" id="{4FA994B9-02F4-485C-B625-5093500BE1A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AA4D813-B1E5-4BC3-AB87-B7A649A635F2}"/>
              </a:ext>
            </a:extLst>
          </p:cNvPr>
          <p:cNvSpPr>
            <a:spLocks noGrp="1"/>
          </p:cNvSpPr>
          <p:nvPr>
            <p:ph type="sldNum" sz="quarter" idx="12"/>
          </p:nvPr>
        </p:nvSpPr>
        <p:spPr/>
        <p:txBody>
          <a:bodyPr/>
          <a:lstStyle/>
          <a:p>
            <a:fld id="{7F813748-ED1D-4D4E-9B90-22F86DA03AFB}" type="slidenum">
              <a:rPr lang="tr-TR" smtClean="0"/>
              <a:t>‹#›</a:t>
            </a:fld>
            <a:endParaRPr lang="tr-TR"/>
          </a:p>
        </p:txBody>
      </p:sp>
    </p:spTree>
    <p:extLst>
      <p:ext uri="{BB962C8B-B14F-4D97-AF65-F5344CB8AC3E}">
        <p14:creationId xmlns:p14="http://schemas.microsoft.com/office/powerpoint/2010/main" val="2896362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74D5E355-1D62-4F51-909C-26B15BC491A3}"/>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1F2896A2-2F6C-46B5-B0E7-B71FC9DACFB4}"/>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DA07FAF-9B9C-4A67-98F2-9B0C1C6DE74B}"/>
              </a:ext>
            </a:extLst>
          </p:cNvPr>
          <p:cNvSpPr>
            <a:spLocks noGrp="1"/>
          </p:cNvSpPr>
          <p:nvPr>
            <p:ph type="dt" sz="half" idx="10"/>
          </p:nvPr>
        </p:nvSpPr>
        <p:spPr/>
        <p:txBody>
          <a:bodyPr/>
          <a:lstStyle/>
          <a:p>
            <a:fld id="{FDECB6E9-4D6C-4FF2-BFA0-3877CFA8571F}" type="datetimeFigureOut">
              <a:rPr lang="tr-TR" smtClean="0"/>
              <a:t>1.02.2024</a:t>
            </a:fld>
            <a:endParaRPr lang="tr-TR"/>
          </a:p>
        </p:txBody>
      </p:sp>
      <p:sp>
        <p:nvSpPr>
          <p:cNvPr id="5" name="Alt Bilgi Yer Tutucusu 4">
            <a:extLst>
              <a:ext uri="{FF2B5EF4-FFF2-40B4-BE49-F238E27FC236}">
                <a16:creationId xmlns:a16="http://schemas.microsoft.com/office/drawing/2014/main" id="{1D35E970-EDD7-4CEB-9800-F6242DDA86F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095A71A-B377-4351-971E-2C521956FFD6}"/>
              </a:ext>
            </a:extLst>
          </p:cNvPr>
          <p:cNvSpPr>
            <a:spLocks noGrp="1"/>
          </p:cNvSpPr>
          <p:nvPr>
            <p:ph type="sldNum" sz="quarter" idx="12"/>
          </p:nvPr>
        </p:nvSpPr>
        <p:spPr/>
        <p:txBody>
          <a:bodyPr/>
          <a:lstStyle/>
          <a:p>
            <a:fld id="{7F813748-ED1D-4D4E-9B90-22F86DA03AFB}" type="slidenum">
              <a:rPr lang="tr-TR" smtClean="0"/>
              <a:t>‹#›</a:t>
            </a:fld>
            <a:endParaRPr lang="tr-TR"/>
          </a:p>
        </p:txBody>
      </p:sp>
    </p:spTree>
    <p:extLst>
      <p:ext uri="{BB962C8B-B14F-4D97-AF65-F5344CB8AC3E}">
        <p14:creationId xmlns:p14="http://schemas.microsoft.com/office/powerpoint/2010/main" val="2223656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9301A3C-A0E4-42E6-9D15-E0C39A60D168}"/>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00A553F5-7385-4A74-9776-A9BB06081F69}"/>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17C3912-ED37-4CF6-B86B-92B01BBF611B}"/>
              </a:ext>
            </a:extLst>
          </p:cNvPr>
          <p:cNvSpPr>
            <a:spLocks noGrp="1"/>
          </p:cNvSpPr>
          <p:nvPr>
            <p:ph type="dt" sz="half" idx="10"/>
          </p:nvPr>
        </p:nvSpPr>
        <p:spPr/>
        <p:txBody>
          <a:bodyPr/>
          <a:lstStyle/>
          <a:p>
            <a:fld id="{FDECB6E9-4D6C-4FF2-BFA0-3877CFA8571F}" type="datetimeFigureOut">
              <a:rPr lang="tr-TR" smtClean="0"/>
              <a:t>1.02.2024</a:t>
            </a:fld>
            <a:endParaRPr lang="tr-TR"/>
          </a:p>
        </p:txBody>
      </p:sp>
      <p:sp>
        <p:nvSpPr>
          <p:cNvPr id="5" name="Alt Bilgi Yer Tutucusu 4">
            <a:extLst>
              <a:ext uri="{FF2B5EF4-FFF2-40B4-BE49-F238E27FC236}">
                <a16:creationId xmlns:a16="http://schemas.microsoft.com/office/drawing/2014/main" id="{C1E726E1-C445-4C02-8CB9-CA21DBA40A6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18F153A-A410-40EA-95BF-281DE9D235AB}"/>
              </a:ext>
            </a:extLst>
          </p:cNvPr>
          <p:cNvSpPr>
            <a:spLocks noGrp="1"/>
          </p:cNvSpPr>
          <p:nvPr>
            <p:ph type="sldNum" sz="quarter" idx="12"/>
          </p:nvPr>
        </p:nvSpPr>
        <p:spPr/>
        <p:txBody>
          <a:bodyPr/>
          <a:lstStyle/>
          <a:p>
            <a:fld id="{7F813748-ED1D-4D4E-9B90-22F86DA03AFB}" type="slidenum">
              <a:rPr lang="tr-TR" smtClean="0"/>
              <a:t>‹#›</a:t>
            </a:fld>
            <a:endParaRPr lang="tr-TR"/>
          </a:p>
        </p:txBody>
      </p:sp>
    </p:spTree>
    <p:extLst>
      <p:ext uri="{BB962C8B-B14F-4D97-AF65-F5344CB8AC3E}">
        <p14:creationId xmlns:p14="http://schemas.microsoft.com/office/powerpoint/2010/main" val="900454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3A0BE18-E104-463C-90D2-258735A334C1}"/>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7CAC16F9-ED1B-469C-A0B1-A7168C22AA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D1EECD68-E75C-4E30-AC15-EBC5DDD67FFF}"/>
              </a:ext>
            </a:extLst>
          </p:cNvPr>
          <p:cNvSpPr>
            <a:spLocks noGrp="1"/>
          </p:cNvSpPr>
          <p:nvPr>
            <p:ph type="dt" sz="half" idx="10"/>
          </p:nvPr>
        </p:nvSpPr>
        <p:spPr/>
        <p:txBody>
          <a:bodyPr/>
          <a:lstStyle/>
          <a:p>
            <a:fld id="{FDECB6E9-4D6C-4FF2-BFA0-3877CFA8571F}" type="datetimeFigureOut">
              <a:rPr lang="tr-TR" smtClean="0"/>
              <a:t>1.02.2024</a:t>
            </a:fld>
            <a:endParaRPr lang="tr-TR"/>
          </a:p>
        </p:txBody>
      </p:sp>
      <p:sp>
        <p:nvSpPr>
          <p:cNvPr id="5" name="Alt Bilgi Yer Tutucusu 4">
            <a:extLst>
              <a:ext uri="{FF2B5EF4-FFF2-40B4-BE49-F238E27FC236}">
                <a16:creationId xmlns:a16="http://schemas.microsoft.com/office/drawing/2014/main" id="{A89D4979-9676-4967-8AB3-681C8657EA7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A929E36-A2C7-4621-A6CB-3487080DB259}"/>
              </a:ext>
            </a:extLst>
          </p:cNvPr>
          <p:cNvSpPr>
            <a:spLocks noGrp="1"/>
          </p:cNvSpPr>
          <p:nvPr>
            <p:ph type="sldNum" sz="quarter" idx="12"/>
          </p:nvPr>
        </p:nvSpPr>
        <p:spPr/>
        <p:txBody>
          <a:bodyPr/>
          <a:lstStyle/>
          <a:p>
            <a:fld id="{7F813748-ED1D-4D4E-9B90-22F86DA03AFB}" type="slidenum">
              <a:rPr lang="tr-TR" smtClean="0"/>
              <a:t>‹#›</a:t>
            </a:fld>
            <a:endParaRPr lang="tr-TR"/>
          </a:p>
        </p:txBody>
      </p:sp>
    </p:spTree>
    <p:extLst>
      <p:ext uri="{BB962C8B-B14F-4D97-AF65-F5344CB8AC3E}">
        <p14:creationId xmlns:p14="http://schemas.microsoft.com/office/powerpoint/2010/main" val="879279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6BA58FB-CB76-4591-9533-83B249EE0D35}"/>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FB2DADA9-A465-47C6-A508-D7F87D715966}"/>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AB097F56-68FA-4511-A7F9-606BC1285278}"/>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C3713ED1-2F45-4B30-BBDD-3C15E8A2FBD0}"/>
              </a:ext>
            </a:extLst>
          </p:cNvPr>
          <p:cNvSpPr>
            <a:spLocks noGrp="1"/>
          </p:cNvSpPr>
          <p:nvPr>
            <p:ph type="dt" sz="half" idx="10"/>
          </p:nvPr>
        </p:nvSpPr>
        <p:spPr/>
        <p:txBody>
          <a:bodyPr/>
          <a:lstStyle/>
          <a:p>
            <a:fld id="{FDECB6E9-4D6C-4FF2-BFA0-3877CFA8571F}" type="datetimeFigureOut">
              <a:rPr lang="tr-TR" smtClean="0"/>
              <a:t>1.02.2024</a:t>
            </a:fld>
            <a:endParaRPr lang="tr-TR"/>
          </a:p>
        </p:txBody>
      </p:sp>
      <p:sp>
        <p:nvSpPr>
          <p:cNvPr id="6" name="Alt Bilgi Yer Tutucusu 5">
            <a:extLst>
              <a:ext uri="{FF2B5EF4-FFF2-40B4-BE49-F238E27FC236}">
                <a16:creationId xmlns:a16="http://schemas.microsoft.com/office/drawing/2014/main" id="{5CD47C36-A359-4768-BE5C-E5E9E1E4EE6B}"/>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08F31CBD-7B4C-42C6-AFC9-A8164FEB30AD}"/>
              </a:ext>
            </a:extLst>
          </p:cNvPr>
          <p:cNvSpPr>
            <a:spLocks noGrp="1"/>
          </p:cNvSpPr>
          <p:nvPr>
            <p:ph type="sldNum" sz="quarter" idx="12"/>
          </p:nvPr>
        </p:nvSpPr>
        <p:spPr/>
        <p:txBody>
          <a:bodyPr/>
          <a:lstStyle/>
          <a:p>
            <a:fld id="{7F813748-ED1D-4D4E-9B90-22F86DA03AFB}" type="slidenum">
              <a:rPr lang="tr-TR" smtClean="0"/>
              <a:t>‹#›</a:t>
            </a:fld>
            <a:endParaRPr lang="tr-TR"/>
          </a:p>
        </p:txBody>
      </p:sp>
    </p:spTree>
    <p:extLst>
      <p:ext uri="{BB962C8B-B14F-4D97-AF65-F5344CB8AC3E}">
        <p14:creationId xmlns:p14="http://schemas.microsoft.com/office/powerpoint/2010/main" val="1565815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F9A84D6-FF46-4141-B091-17018D9D8AF4}"/>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174E0DF4-D3A3-4911-9941-6EA632A41C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CF01A12D-79B0-4EAE-A1FE-C38636E9076E}"/>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68CFA285-3AEA-4E53-8330-58D6116CC3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AADA6F34-C2BE-4286-95AC-B5C4EFD0024A}"/>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21C7EA56-9655-4505-A77C-D041EC456E25}"/>
              </a:ext>
            </a:extLst>
          </p:cNvPr>
          <p:cNvSpPr>
            <a:spLocks noGrp="1"/>
          </p:cNvSpPr>
          <p:nvPr>
            <p:ph type="dt" sz="half" idx="10"/>
          </p:nvPr>
        </p:nvSpPr>
        <p:spPr/>
        <p:txBody>
          <a:bodyPr/>
          <a:lstStyle/>
          <a:p>
            <a:fld id="{FDECB6E9-4D6C-4FF2-BFA0-3877CFA8571F}" type="datetimeFigureOut">
              <a:rPr lang="tr-TR" smtClean="0"/>
              <a:t>1.02.2024</a:t>
            </a:fld>
            <a:endParaRPr lang="tr-TR"/>
          </a:p>
        </p:txBody>
      </p:sp>
      <p:sp>
        <p:nvSpPr>
          <p:cNvPr id="8" name="Alt Bilgi Yer Tutucusu 7">
            <a:extLst>
              <a:ext uri="{FF2B5EF4-FFF2-40B4-BE49-F238E27FC236}">
                <a16:creationId xmlns:a16="http://schemas.microsoft.com/office/drawing/2014/main" id="{3CC6FAE8-5A4A-48D5-B437-8ABD068DA37B}"/>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0A33DBF7-BA77-4115-9F3A-4CDDF44DF88D}"/>
              </a:ext>
            </a:extLst>
          </p:cNvPr>
          <p:cNvSpPr>
            <a:spLocks noGrp="1"/>
          </p:cNvSpPr>
          <p:nvPr>
            <p:ph type="sldNum" sz="quarter" idx="12"/>
          </p:nvPr>
        </p:nvSpPr>
        <p:spPr/>
        <p:txBody>
          <a:bodyPr/>
          <a:lstStyle/>
          <a:p>
            <a:fld id="{7F813748-ED1D-4D4E-9B90-22F86DA03AFB}" type="slidenum">
              <a:rPr lang="tr-TR" smtClean="0"/>
              <a:t>‹#›</a:t>
            </a:fld>
            <a:endParaRPr lang="tr-TR"/>
          </a:p>
        </p:txBody>
      </p:sp>
    </p:spTree>
    <p:extLst>
      <p:ext uri="{BB962C8B-B14F-4D97-AF65-F5344CB8AC3E}">
        <p14:creationId xmlns:p14="http://schemas.microsoft.com/office/powerpoint/2010/main" val="1391263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9820121-5DB4-46FF-9397-5736CE305694}"/>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F027CED5-F9CC-4442-B256-ED7AB9D4E74B}"/>
              </a:ext>
            </a:extLst>
          </p:cNvPr>
          <p:cNvSpPr>
            <a:spLocks noGrp="1"/>
          </p:cNvSpPr>
          <p:nvPr>
            <p:ph type="dt" sz="half" idx="10"/>
          </p:nvPr>
        </p:nvSpPr>
        <p:spPr/>
        <p:txBody>
          <a:bodyPr/>
          <a:lstStyle/>
          <a:p>
            <a:fld id="{FDECB6E9-4D6C-4FF2-BFA0-3877CFA8571F}" type="datetimeFigureOut">
              <a:rPr lang="tr-TR" smtClean="0"/>
              <a:t>1.02.2024</a:t>
            </a:fld>
            <a:endParaRPr lang="tr-TR"/>
          </a:p>
        </p:txBody>
      </p:sp>
      <p:sp>
        <p:nvSpPr>
          <p:cNvPr id="4" name="Alt Bilgi Yer Tutucusu 3">
            <a:extLst>
              <a:ext uri="{FF2B5EF4-FFF2-40B4-BE49-F238E27FC236}">
                <a16:creationId xmlns:a16="http://schemas.microsoft.com/office/drawing/2014/main" id="{91458B0C-1F04-42D5-B055-5A00E46B59EE}"/>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49630D79-94A1-49AF-B3EE-4294265915B4}"/>
              </a:ext>
            </a:extLst>
          </p:cNvPr>
          <p:cNvSpPr>
            <a:spLocks noGrp="1"/>
          </p:cNvSpPr>
          <p:nvPr>
            <p:ph type="sldNum" sz="quarter" idx="12"/>
          </p:nvPr>
        </p:nvSpPr>
        <p:spPr/>
        <p:txBody>
          <a:bodyPr/>
          <a:lstStyle/>
          <a:p>
            <a:fld id="{7F813748-ED1D-4D4E-9B90-22F86DA03AFB}" type="slidenum">
              <a:rPr lang="tr-TR" smtClean="0"/>
              <a:t>‹#›</a:t>
            </a:fld>
            <a:endParaRPr lang="tr-TR"/>
          </a:p>
        </p:txBody>
      </p:sp>
    </p:spTree>
    <p:extLst>
      <p:ext uri="{BB962C8B-B14F-4D97-AF65-F5344CB8AC3E}">
        <p14:creationId xmlns:p14="http://schemas.microsoft.com/office/powerpoint/2010/main" val="761850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DC4147B4-0B5B-49A6-8CAE-ACAF16FFC279}"/>
              </a:ext>
            </a:extLst>
          </p:cNvPr>
          <p:cNvSpPr>
            <a:spLocks noGrp="1"/>
          </p:cNvSpPr>
          <p:nvPr>
            <p:ph type="dt" sz="half" idx="10"/>
          </p:nvPr>
        </p:nvSpPr>
        <p:spPr/>
        <p:txBody>
          <a:bodyPr/>
          <a:lstStyle/>
          <a:p>
            <a:fld id="{FDECB6E9-4D6C-4FF2-BFA0-3877CFA8571F}" type="datetimeFigureOut">
              <a:rPr lang="tr-TR" smtClean="0"/>
              <a:t>1.02.2024</a:t>
            </a:fld>
            <a:endParaRPr lang="tr-TR"/>
          </a:p>
        </p:txBody>
      </p:sp>
      <p:sp>
        <p:nvSpPr>
          <p:cNvPr id="3" name="Alt Bilgi Yer Tutucusu 2">
            <a:extLst>
              <a:ext uri="{FF2B5EF4-FFF2-40B4-BE49-F238E27FC236}">
                <a16:creationId xmlns:a16="http://schemas.microsoft.com/office/drawing/2014/main" id="{220408C2-FF97-458A-8C01-335D54638C6C}"/>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52CE4843-8D22-4DAD-BEC5-E08DA34C6395}"/>
              </a:ext>
            </a:extLst>
          </p:cNvPr>
          <p:cNvSpPr>
            <a:spLocks noGrp="1"/>
          </p:cNvSpPr>
          <p:nvPr>
            <p:ph type="sldNum" sz="quarter" idx="12"/>
          </p:nvPr>
        </p:nvSpPr>
        <p:spPr/>
        <p:txBody>
          <a:bodyPr/>
          <a:lstStyle/>
          <a:p>
            <a:fld id="{7F813748-ED1D-4D4E-9B90-22F86DA03AFB}" type="slidenum">
              <a:rPr lang="tr-TR" smtClean="0"/>
              <a:t>‹#›</a:t>
            </a:fld>
            <a:endParaRPr lang="tr-TR"/>
          </a:p>
        </p:txBody>
      </p:sp>
    </p:spTree>
    <p:extLst>
      <p:ext uri="{BB962C8B-B14F-4D97-AF65-F5344CB8AC3E}">
        <p14:creationId xmlns:p14="http://schemas.microsoft.com/office/powerpoint/2010/main" val="3534403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7CEDAC1-0EAC-44C5-8D54-327CFC1C9F65}"/>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E650A171-099B-4E20-8F0F-2FD49BAE01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7E44893F-B30A-48E0-9084-B84696EE72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D64EBEF6-6AD2-45F3-9BB3-B7DB6B9F5D14}"/>
              </a:ext>
            </a:extLst>
          </p:cNvPr>
          <p:cNvSpPr>
            <a:spLocks noGrp="1"/>
          </p:cNvSpPr>
          <p:nvPr>
            <p:ph type="dt" sz="half" idx="10"/>
          </p:nvPr>
        </p:nvSpPr>
        <p:spPr/>
        <p:txBody>
          <a:bodyPr/>
          <a:lstStyle/>
          <a:p>
            <a:fld id="{FDECB6E9-4D6C-4FF2-BFA0-3877CFA8571F}" type="datetimeFigureOut">
              <a:rPr lang="tr-TR" smtClean="0"/>
              <a:t>1.02.2024</a:t>
            </a:fld>
            <a:endParaRPr lang="tr-TR"/>
          </a:p>
        </p:txBody>
      </p:sp>
      <p:sp>
        <p:nvSpPr>
          <p:cNvPr id="6" name="Alt Bilgi Yer Tutucusu 5">
            <a:extLst>
              <a:ext uri="{FF2B5EF4-FFF2-40B4-BE49-F238E27FC236}">
                <a16:creationId xmlns:a16="http://schemas.microsoft.com/office/drawing/2014/main" id="{9C4DC6FF-C384-4263-9968-2C5F715E317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90D9D6FC-EC1D-4AF8-90C5-800C66E80A72}"/>
              </a:ext>
            </a:extLst>
          </p:cNvPr>
          <p:cNvSpPr>
            <a:spLocks noGrp="1"/>
          </p:cNvSpPr>
          <p:nvPr>
            <p:ph type="sldNum" sz="quarter" idx="12"/>
          </p:nvPr>
        </p:nvSpPr>
        <p:spPr/>
        <p:txBody>
          <a:bodyPr/>
          <a:lstStyle/>
          <a:p>
            <a:fld id="{7F813748-ED1D-4D4E-9B90-22F86DA03AFB}" type="slidenum">
              <a:rPr lang="tr-TR" smtClean="0"/>
              <a:t>‹#›</a:t>
            </a:fld>
            <a:endParaRPr lang="tr-TR"/>
          </a:p>
        </p:txBody>
      </p:sp>
    </p:spTree>
    <p:extLst>
      <p:ext uri="{BB962C8B-B14F-4D97-AF65-F5344CB8AC3E}">
        <p14:creationId xmlns:p14="http://schemas.microsoft.com/office/powerpoint/2010/main" val="3825934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8853981-ABBF-4E38-B35A-616753CC8C7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AF88C6CC-A454-4C19-8BEE-3226B923EA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DE8E6009-F4D6-4092-8FFE-46DCEA8916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C6DED643-7F27-46BD-B182-A39C5CE1E831}"/>
              </a:ext>
            </a:extLst>
          </p:cNvPr>
          <p:cNvSpPr>
            <a:spLocks noGrp="1"/>
          </p:cNvSpPr>
          <p:nvPr>
            <p:ph type="dt" sz="half" idx="10"/>
          </p:nvPr>
        </p:nvSpPr>
        <p:spPr/>
        <p:txBody>
          <a:bodyPr/>
          <a:lstStyle/>
          <a:p>
            <a:fld id="{FDECB6E9-4D6C-4FF2-BFA0-3877CFA8571F}" type="datetimeFigureOut">
              <a:rPr lang="tr-TR" smtClean="0"/>
              <a:t>1.02.2024</a:t>
            </a:fld>
            <a:endParaRPr lang="tr-TR"/>
          </a:p>
        </p:txBody>
      </p:sp>
      <p:sp>
        <p:nvSpPr>
          <p:cNvPr id="6" name="Alt Bilgi Yer Tutucusu 5">
            <a:extLst>
              <a:ext uri="{FF2B5EF4-FFF2-40B4-BE49-F238E27FC236}">
                <a16:creationId xmlns:a16="http://schemas.microsoft.com/office/drawing/2014/main" id="{053ECF1D-88FD-45BF-A651-A19DC8BEB25F}"/>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0F7B84A7-A931-485F-A45F-AE54126437D1}"/>
              </a:ext>
            </a:extLst>
          </p:cNvPr>
          <p:cNvSpPr>
            <a:spLocks noGrp="1"/>
          </p:cNvSpPr>
          <p:nvPr>
            <p:ph type="sldNum" sz="quarter" idx="12"/>
          </p:nvPr>
        </p:nvSpPr>
        <p:spPr/>
        <p:txBody>
          <a:bodyPr/>
          <a:lstStyle/>
          <a:p>
            <a:fld id="{7F813748-ED1D-4D4E-9B90-22F86DA03AFB}" type="slidenum">
              <a:rPr lang="tr-TR" smtClean="0"/>
              <a:t>‹#›</a:t>
            </a:fld>
            <a:endParaRPr lang="tr-TR"/>
          </a:p>
        </p:txBody>
      </p:sp>
    </p:spTree>
    <p:extLst>
      <p:ext uri="{BB962C8B-B14F-4D97-AF65-F5344CB8AC3E}">
        <p14:creationId xmlns:p14="http://schemas.microsoft.com/office/powerpoint/2010/main" val="2558155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BB7DDD5B-E7EC-4A82-8C76-7FB4C3E2AA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925A0721-ACAE-4B5A-AFB6-FB7C5487A7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6BAF59E-D151-4405-94E7-0CDD185945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CB6E9-4D6C-4FF2-BFA0-3877CFA8571F}" type="datetimeFigureOut">
              <a:rPr lang="tr-TR" smtClean="0"/>
              <a:t>1.02.2024</a:t>
            </a:fld>
            <a:endParaRPr lang="tr-TR"/>
          </a:p>
        </p:txBody>
      </p:sp>
      <p:sp>
        <p:nvSpPr>
          <p:cNvPr id="5" name="Alt Bilgi Yer Tutucusu 4">
            <a:extLst>
              <a:ext uri="{FF2B5EF4-FFF2-40B4-BE49-F238E27FC236}">
                <a16:creationId xmlns:a16="http://schemas.microsoft.com/office/drawing/2014/main" id="{0139AA39-18F4-450E-B14A-A9B9417B71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D47246EA-4A8D-4A4D-9A3B-812D5E84DC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813748-ED1D-4D4E-9B90-22F86DA03AFB}" type="slidenum">
              <a:rPr lang="tr-TR" smtClean="0"/>
              <a:t>‹#›</a:t>
            </a:fld>
            <a:endParaRPr lang="tr-TR"/>
          </a:p>
        </p:txBody>
      </p:sp>
    </p:spTree>
    <p:extLst>
      <p:ext uri="{BB962C8B-B14F-4D97-AF65-F5344CB8AC3E}">
        <p14:creationId xmlns:p14="http://schemas.microsoft.com/office/powerpoint/2010/main" val="1966347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ekygm.gov.t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BEB1490-A008-4329-A2E9-9576CDE3218F}"/>
              </a:ext>
            </a:extLst>
          </p:cNvPr>
          <p:cNvSpPr>
            <a:spLocks noGrp="1"/>
          </p:cNvSpPr>
          <p:nvPr>
            <p:ph type="ctrTitle"/>
          </p:nvPr>
        </p:nvSpPr>
        <p:spPr>
          <a:xfrm>
            <a:off x="156881" y="4945529"/>
            <a:ext cx="11313459" cy="2387600"/>
          </a:xfrm>
        </p:spPr>
        <p:txBody>
          <a:bodyPr>
            <a:normAutofit/>
          </a:bodyPr>
          <a:lstStyle/>
          <a:p>
            <a:r>
              <a:rPr lang="tr-TR" sz="1500" b="1" dirty="0">
                <a:latin typeface="Times New Roman" panose="02020603050405020304" pitchFamily="18" charset="0"/>
                <a:cs typeface="Times New Roman" panose="02020603050405020304" pitchFamily="18" charset="0"/>
              </a:rPr>
              <a:t>Hazırlayan:</a:t>
            </a:r>
            <a:br>
              <a:rPr lang="tr-TR" sz="1500" b="1" dirty="0">
                <a:latin typeface="Times New Roman" panose="02020603050405020304" pitchFamily="18" charset="0"/>
                <a:cs typeface="Times New Roman" panose="02020603050405020304" pitchFamily="18" charset="0"/>
              </a:rPr>
            </a:br>
            <a:br>
              <a:rPr lang="tr-TR" sz="1500" b="1" dirty="0">
                <a:latin typeface="Times New Roman" panose="02020603050405020304" pitchFamily="18" charset="0"/>
                <a:cs typeface="Times New Roman" panose="02020603050405020304" pitchFamily="18" charset="0"/>
              </a:rPr>
            </a:br>
            <a:r>
              <a:rPr lang="tr-TR" sz="1500" b="1" dirty="0">
                <a:latin typeface="Times New Roman" panose="02020603050405020304" pitchFamily="18" charset="0"/>
                <a:cs typeface="Times New Roman" panose="02020603050405020304" pitchFamily="18" charset="0"/>
              </a:rPr>
              <a:t>MATERYAL SAĞLAMA VE DAĞITIM ŞUBE MÜDÜRLÜĞÜ</a:t>
            </a:r>
            <a:br>
              <a:rPr lang="tr-TR" sz="1800" b="1" kern="0" dirty="0">
                <a:solidFill>
                  <a:srgbClr val="000000"/>
                </a:solidFill>
                <a:effectLst/>
                <a:latin typeface="Calibri" panose="020F0502020204030204" pitchFamily="34" charset="0"/>
                <a:ea typeface="Calibri" panose="020F0502020204030204" pitchFamily="34" charset="0"/>
              </a:rPr>
            </a:br>
            <a:endParaRPr lang="tr-TR" dirty="0"/>
          </a:p>
        </p:txBody>
      </p:sp>
      <p:sp>
        <p:nvSpPr>
          <p:cNvPr id="3" name="Alt Başlık 2">
            <a:extLst>
              <a:ext uri="{FF2B5EF4-FFF2-40B4-BE49-F238E27FC236}">
                <a16:creationId xmlns:a16="http://schemas.microsoft.com/office/drawing/2014/main" id="{EA94CADF-EB47-487E-86D5-1E248CD1DBDA}"/>
              </a:ext>
            </a:extLst>
          </p:cNvPr>
          <p:cNvSpPr>
            <a:spLocks noGrp="1"/>
          </p:cNvSpPr>
          <p:nvPr>
            <p:ph type="subTitle" idx="1"/>
          </p:nvPr>
        </p:nvSpPr>
        <p:spPr>
          <a:xfrm>
            <a:off x="242047" y="1889778"/>
            <a:ext cx="11555506" cy="2018833"/>
          </a:xfrm>
        </p:spPr>
        <p:txBody>
          <a:bodyPr>
            <a:normAutofit fontScale="92500"/>
          </a:bodyPr>
          <a:lstStyle/>
          <a:p>
            <a:pPr marL="208915" marR="1905" indent="-6350" algn="ctr">
              <a:lnSpc>
                <a:spcPct val="107000"/>
              </a:lnSpc>
              <a:spcAft>
                <a:spcPts val="15"/>
              </a:spcAft>
            </a:pPr>
            <a:r>
              <a:rPr lang="tr-TR"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KÜTÜPHANE İŞLEMLERİ</a:t>
            </a:r>
            <a:endParaRPr lang="tr-TR"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p>
            <a:pPr marL="226695" indent="-6350" algn="l">
              <a:lnSpc>
                <a:spcPct val="107000"/>
              </a:lnSpc>
              <a:spcAft>
                <a:spcPts val="20"/>
              </a:spcAft>
            </a:pPr>
            <a:r>
              <a:rPr lang="tr-TR"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ABONE OLUNAN SÜRELİ YAYINA AİT SAYILARIN KÜTÜPHANELER TARAFINDAN </a:t>
            </a:r>
            <a:endParaRPr lang="tr-TR"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p>
            <a:pPr marL="208915" marR="3810" indent="-6350" algn="ctr">
              <a:lnSpc>
                <a:spcPct val="107000"/>
              </a:lnSpc>
              <a:spcAft>
                <a:spcPts val="2810"/>
              </a:spcAft>
            </a:pPr>
            <a:r>
              <a:rPr lang="tr-TR"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ONAYLAMA İŞLEMİNİN GERÇEKLEŞTİRİLMESİ</a:t>
            </a:r>
            <a:endParaRPr lang="tr-TR"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2290900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4916F9C-84D6-46E7-B4E7-8A52FA41B9C9}"/>
              </a:ext>
            </a:extLst>
          </p:cNvPr>
          <p:cNvSpPr>
            <a:spLocks noGrp="1"/>
          </p:cNvSpPr>
          <p:nvPr>
            <p:ph type="title"/>
          </p:nvPr>
        </p:nvSpPr>
        <p:spPr>
          <a:xfrm>
            <a:off x="748553" y="78256"/>
            <a:ext cx="10515600" cy="773392"/>
          </a:xfrm>
        </p:spPr>
        <p:txBody>
          <a:bodyPr/>
          <a:lstStyle/>
          <a:p>
            <a:r>
              <a:rPr lang="tr-TR" sz="4400" kern="0" dirty="0">
                <a:solidFill>
                  <a:srgbClr val="000000"/>
                </a:solidFill>
                <a:effectLst/>
                <a:latin typeface="+mn-lt"/>
                <a:ea typeface="Calibri" panose="020F0502020204030204" pitchFamily="34" charset="0"/>
                <a:cs typeface="Arial" panose="020B0604020202020204" pitchFamily="34" charset="0"/>
              </a:rPr>
              <a:t>MATERYAL SAĞLAMA VE DAĞITIM ŞUBESİ</a:t>
            </a:r>
            <a:endParaRPr lang="tr-TR" dirty="0"/>
          </a:p>
        </p:txBody>
      </p:sp>
      <p:sp>
        <p:nvSpPr>
          <p:cNvPr id="3" name="İçerik Yer Tutucusu 2">
            <a:extLst>
              <a:ext uri="{FF2B5EF4-FFF2-40B4-BE49-F238E27FC236}">
                <a16:creationId xmlns:a16="http://schemas.microsoft.com/office/drawing/2014/main" id="{6662A347-B7BB-42EB-B7D5-77CD4CA679EE}"/>
              </a:ext>
            </a:extLst>
          </p:cNvPr>
          <p:cNvSpPr>
            <a:spLocks noGrp="1"/>
          </p:cNvSpPr>
          <p:nvPr>
            <p:ph idx="1"/>
          </p:nvPr>
        </p:nvSpPr>
        <p:spPr>
          <a:xfrm>
            <a:off x="748553" y="735106"/>
            <a:ext cx="10515600" cy="5109881"/>
          </a:xfrm>
        </p:spPr>
        <p:txBody>
          <a:bodyPr>
            <a:noAutofit/>
          </a:bodyPr>
          <a:lstStyle/>
          <a:p>
            <a:pPr marL="3810" indent="-6350">
              <a:lnSpc>
                <a:spcPct val="107000"/>
              </a:lnSpc>
              <a:spcAft>
                <a:spcPts val="115"/>
              </a:spcAft>
            </a:pPr>
            <a:r>
              <a:rPr lang="tr-TR" sz="14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Abone olunan süreli yayınların sayı kontrol işlemleri</a:t>
            </a:r>
          </a:p>
          <a:p>
            <a:pPr marL="13335" indent="-6350">
              <a:lnSpc>
                <a:spcPct val="107000"/>
              </a:lnSpc>
              <a:spcAft>
                <a:spcPts val="150"/>
              </a:spcAft>
            </a:pPr>
            <a:r>
              <a:rPr lang="tr-TR" sz="14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Gönderilen Sayı</a:t>
            </a:r>
          </a:p>
          <a:p>
            <a:pPr marL="13335" indent="-6350" algn="just">
              <a:lnSpc>
                <a:spcPct val="108000"/>
              </a:lnSpc>
              <a:spcAft>
                <a:spcPts val="20"/>
              </a:spcAft>
            </a:pPr>
            <a:r>
              <a:rPr lang="tr-TR"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Kontrolü yapılacak süreli yayının sisteme girilmiş sayılarını kontrol için işlemler bölümünün altında süreli yayının karşılık gelen </a:t>
            </a:r>
            <a:r>
              <a:rPr lang="tr-TR" sz="14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Göster </a:t>
            </a:r>
            <a:r>
              <a:rPr lang="tr-TR"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butonu tıklanmalıdır.</a:t>
            </a:r>
          </a:p>
          <a:p>
            <a:endParaRPr lang="tr-TR" sz="1400" dirty="0"/>
          </a:p>
        </p:txBody>
      </p:sp>
      <p:grpSp>
        <p:nvGrpSpPr>
          <p:cNvPr id="4" name="Group 7669">
            <a:extLst>
              <a:ext uri="{FF2B5EF4-FFF2-40B4-BE49-F238E27FC236}">
                <a16:creationId xmlns:a16="http://schemas.microsoft.com/office/drawing/2014/main" id="{44A9F9EB-69FE-4F6A-BF40-C6DFA2445AFB}"/>
              </a:ext>
            </a:extLst>
          </p:cNvPr>
          <p:cNvGrpSpPr/>
          <p:nvPr/>
        </p:nvGrpSpPr>
        <p:grpSpPr>
          <a:xfrm>
            <a:off x="894229" y="2121946"/>
            <a:ext cx="10224247" cy="4379891"/>
            <a:chOff x="0" y="0"/>
            <a:chExt cx="8897112" cy="4084320"/>
          </a:xfrm>
        </p:grpSpPr>
        <p:pic>
          <p:nvPicPr>
            <p:cNvPr id="5" name="Picture 619">
              <a:extLst>
                <a:ext uri="{FF2B5EF4-FFF2-40B4-BE49-F238E27FC236}">
                  <a16:creationId xmlns:a16="http://schemas.microsoft.com/office/drawing/2014/main" id="{261CED6B-B58C-4539-87D5-3DC8CAB4D4D5}"/>
                </a:ext>
              </a:extLst>
            </p:cNvPr>
            <p:cNvPicPr/>
            <p:nvPr/>
          </p:nvPicPr>
          <p:blipFill>
            <a:blip r:embed="rId2"/>
            <a:stretch>
              <a:fillRect/>
            </a:stretch>
          </p:blipFill>
          <p:spPr>
            <a:xfrm>
              <a:off x="0" y="0"/>
              <a:ext cx="8897112" cy="4084320"/>
            </a:xfrm>
            <a:prstGeom prst="rect">
              <a:avLst/>
            </a:prstGeom>
          </p:spPr>
        </p:pic>
        <p:sp>
          <p:nvSpPr>
            <p:cNvPr id="6" name="Shape 620">
              <a:extLst>
                <a:ext uri="{FF2B5EF4-FFF2-40B4-BE49-F238E27FC236}">
                  <a16:creationId xmlns:a16="http://schemas.microsoft.com/office/drawing/2014/main" id="{259BDBC5-D78A-4977-A6AA-5C815C85EA82}"/>
                </a:ext>
              </a:extLst>
            </p:cNvPr>
            <p:cNvSpPr/>
            <p:nvPr/>
          </p:nvSpPr>
          <p:spPr>
            <a:xfrm>
              <a:off x="7604178" y="1827476"/>
              <a:ext cx="585216" cy="280416"/>
            </a:xfrm>
            <a:custGeom>
              <a:avLst/>
              <a:gdLst/>
              <a:ahLst/>
              <a:cxnLst/>
              <a:rect l="0" t="0" r="0" b="0"/>
              <a:pathLst>
                <a:path w="585216" h="280416">
                  <a:moveTo>
                    <a:pt x="0" y="140208"/>
                  </a:moveTo>
                  <a:cubicBezTo>
                    <a:pt x="0" y="62738"/>
                    <a:pt x="131064" y="0"/>
                    <a:pt x="292609" y="0"/>
                  </a:cubicBezTo>
                  <a:cubicBezTo>
                    <a:pt x="454152" y="0"/>
                    <a:pt x="585216" y="62738"/>
                    <a:pt x="585216" y="140208"/>
                  </a:cubicBezTo>
                  <a:cubicBezTo>
                    <a:pt x="585216" y="217678"/>
                    <a:pt x="454152" y="280416"/>
                    <a:pt x="292609" y="280416"/>
                  </a:cubicBezTo>
                  <a:cubicBezTo>
                    <a:pt x="131064" y="280416"/>
                    <a:pt x="0" y="217678"/>
                    <a:pt x="0" y="140208"/>
                  </a:cubicBezTo>
                  <a:close/>
                </a:path>
              </a:pathLst>
            </a:custGeom>
            <a:ln w="38100" cap="flat">
              <a:round/>
            </a:ln>
          </p:spPr>
          <p:style>
            <a:lnRef idx="1">
              <a:srgbClr val="FF0000"/>
            </a:lnRef>
            <a:fillRef idx="0">
              <a:srgbClr val="000000">
                <a:alpha val="0"/>
              </a:srgbClr>
            </a:fillRef>
            <a:effectRef idx="0">
              <a:scrgbClr r="0" g="0" b="0"/>
            </a:effectRef>
            <a:fontRef idx="none"/>
          </p:style>
          <p:txBody>
            <a:bodyPr/>
            <a:lstStyle/>
            <a:p>
              <a:endParaRPr lang="tr-TR"/>
            </a:p>
          </p:txBody>
        </p:sp>
      </p:grpSp>
    </p:spTree>
    <p:extLst>
      <p:ext uri="{BB962C8B-B14F-4D97-AF65-F5344CB8AC3E}">
        <p14:creationId xmlns:p14="http://schemas.microsoft.com/office/powerpoint/2010/main" val="3903551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A640D16-DE0C-42F4-AD30-D989E3598D55}"/>
              </a:ext>
            </a:extLst>
          </p:cNvPr>
          <p:cNvSpPr>
            <a:spLocks noGrp="1"/>
          </p:cNvSpPr>
          <p:nvPr>
            <p:ph type="title"/>
          </p:nvPr>
        </p:nvSpPr>
        <p:spPr>
          <a:xfrm>
            <a:off x="757518" y="69289"/>
            <a:ext cx="10515600" cy="1325563"/>
          </a:xfrm>
        </p:spPr>
        <p:txBody>
          <a:bodyPr/>
          <a:lstStyle/>
          <a:p>
            <a:r>
              <a:rPr lang="tr-TR" sz="4400" kern="0" dirty="0">
                <a:solidFill>
                  <a:srgbClr val="000000"/>
                </a:solidFill>
                <a:effectLst/>
                <a:latin typeface="+mn-lt"/>
                <a:ea typeface="Calibri" panose="020F0502020204030204" pitchFamily="34" charset="0"/>
                <a:cs typeface="Arial" panose="020B0604020202020204" pitchFamily="34" charset="0"/>
              </a:rPr>
              <a:t>MATERYAL SAĞLAMA VE DAĞITIM ŞUBESİ</a:t>
            </a:r>
            <a:endParaRPr lang="tr-TR" dirty="0"/>
          </a:p>
        </p:txBody>
      </p:sp>
      <p:sp>
        <p:nvSpPr>
          <p:cNvPr id="11" name="Metin kutusu 10">
            <a:extLst>
              <a:ext uri="{FF2B5EF4-FFF2-40B4-BE49-F238E27FC236}">
                <a16:creationId xmlns:a16="http://schemas.microsoft.com/office/drawing/2014/main" id="{E63625BE-4235-4FC8-9B0A-1A615F14A39C}"/>
              </a:ext>
            </a:extLst>
          </p:cNvPr>
          <p:cNvSpPr txBox="1"/>
          <p:nvPr/>
        </p:nvSpPr>
        <p:spPr>
          <a:xfrm>
            <a:off x="143436" y="1103591"/>
            <a:ext cx="10094258" cy="1297919"/>
          </a:xfrm>
          <a:prstGeom prst="rect">
            <a:avLst/>
          </a:prstGeom>
          <a:noFill/>
        </p:spPr>
        <p:txBody>
          <a:bodyPr wrap="square" rtlCol="0">
            <a:spAutoFit/>
          </a:bodyPr>
          <a:lstStyle/>
          <a:p>
            <a:pPr marL="669925" indent="-6350">
              <a:lnSpc>
                <a:spcPct val="107000"/>
              </a:lnSpc>
            </a:pPr>
            <a:r>
              <a:rPr lang="tr-TR" sz="14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Onaylama</a:t>
            </a:r>
          </a:p>
          <a:p>
            <a:pPr marL="669925" marR="1263015" indent="-6350" algn="just">
              <a:lnSpc>
                <a:spcPct val="108000"/>
              </a:lnSpc>
              <a:spcAft>
                <a:spcPts val="20"/>
              </a:spcAft>
            </a:pPr>
            <a:r>
              <a:rPr lang="tr-TR"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Abone olunan süreli yayının kütüphaneye gelmesi gereken sayıların kapak resimleri yayıncısı tarafından mutlaka sisteme yüklenmiş olması gerekmektedir. Kapak resmi yüklenmemiş, ya da doğru olarak yüklenmemiş olan süreli yayınların onaylama işlemi yapılmamalıdır. Her sayı için onaylama işlemi yapılmalıdır.</a:t>
            </a:r>
          </a:p>
          <a:p>
            <a:endParaRPr lang="tr-TR" dirty="0"/>
          </a:p>
        </p:txBody>
      </p:sp>
      <p:pic>
        <p:nvPicPr>
          <p:cNvPr id="14" name="Picture 631">
            <a:extLst>
              <a:ext uri="{FF2B5EF4-FFF2-40B4-BE49-F238E27FC236}">
                <a16:creationId xmlns:a16="http://schemas.microsoft.com/office/drawing/2014/main" id="{4AABDC2D-4ADB-4C8E-9CBD-EDFD43E4A3CD}"/>
              </a:ext>
            </a:extLst>
          </p:cNvPr>
          <p:cNvPicPr/>
          <p:nvPr/>
        </p:nvPicPr>
        <p:blipFill>
          <a:blip r:embed="rId2"/>
          <a:stretch>
            <a:fillRect/>
          </a:stretch>
        </p:blipFill>
        <p:spPr>
          <a:xfrm>
            <a:off x="963706" y="2106281"/>
            <a:ext cx="9159240" cy="4682430"/>
          </a:xfrm>
          <a:prstGeom prst="rect">
            <a:avLst/>
          </a:prstGeom>
        </p:spPr>
      </p:pic>
    </p:spTree>
    <p:extLst>
      <p:ext uri="{BB962C8B-B14F-4D97-AF65-F5344CB8AC3E}">
        <p14:creationId xmlns:p14="http://schemas.microsoft.com/office/powerpoint/2010/main" val="3394252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962B1B-8797-45D0-917E-DE89593D8121}"/>
              </a:ext>
            </a:extLst>
          </p:cNvPr>
          <p:cNvSpPr>
            <a:spLocks noGrp="1"/>
          </p:cNvSpPr>
          <p:nvPr>
            <p:ph type="title"/>
          </p:nvPr>
        </p:nvSpPr>
        <p:spPr>
          <a:xfrm>
            <a:off x="833164" y="34430"/>
            <a:ext cx="10515600" cy="1325563"/>
          </a:xfrm>
        </p:spPr>
        <p:txBody>
          <a:bodyPr/>
          <a:lstStyle/>
          <a:p>
            <a:r>
              <a:rPr lang="tr-TR" sz="4400" kern="0" dirty="0">
                <a:solidFill>
                  <a:srgbClr val="000000"/>
                </a:solidFill>
                <a:effectLst/>
                <a:latin typeface="+mn-lt"/>
                <a:ea typeface="Calibri" panose="020F0502020204030204" pitchFamily="34" charset="0"/>
                <a:cs typeface="Arial" panose="020B0604020202020204" pitchFamily="34" charset="0"/>
              </a:rPr>
              <a:t>MATERYAL SAĞLAMA VE DAĞITIM ŞUBESİ</a:t>
            </a:r>
            <a:endParaRPr lang="tr-TR" dirty="0"/>
          </a:p>
        </p:txBody>
      </p:sp>
      <p:sp>
        <p:nvSpPr>
          <p:cNvPr id="3" name="İçerik Yer Tutucusu 2">
            <a:extLst>
              <a:ext uri="{FF2B5EF4-FFF2-40B4-BE49-F238E27FC236}">
                <a16:creationId xmlns:a16="http://schemas.microsoft.com/office/drawing/2014/main" id="{E871CFC8-3A37-4E42-A26C-982139E751C0}"/>
              </a:ext>
            </a:extLst>
          </p:cNvPr>
          <p:cNvSpPr>
            <a:spLocks noGrp="1"/>
          </p:cNvSpPr>
          <p:nvPr>
            <p:ph idx="1"/>
          </p:nvPr>
        </p:nvSpPr>
        <p:spPr>
          <a:xfrm>
            <a:off x="842774" y="1006140"/>
            <a:ext cx="10515600" cy="4351338"/>
          </a:xfrm>
        </p:spPr>
        <p:txBody>
          <a:bodyPr>
            <a:normAutofit/>
          </a:bodyPr>
          <a:lstStyle/>
          <a:p>
            <a:pPr marL="663575" indent="0">
              <a:lnSpc>
                <a:spcPct val="107000"/>
              </a:lnSpc>
              <a:buNone/>
            </a:pPr>
            <a:r>
              <a:rPr lang="tr-TR" sz="14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Kapak kontrol</a:t>
            </a:r>
          </a:p>
          <a:p>
            <a:pPr marL="669925" marR="818515" indent="-6350" algn="just">
              <a:lnSpc>
                <a:spcPct val="108000"/>
              </a:lnSpc>
              <a:spcAft>
                <a:spcPts val="1835"/>
              </a:spcAft>
            </a:pPr>
            <a:r>
              <a:rPr lang="tr-TR"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Abone olunan süreli yayının kapağının üzerine gelerek tıklarsanız kapağın resmini büyütülmüş olarak görebilirsiniz.</a:t>
            </a:r>
          </a:p>
          <a:p>
            <a:pPr marL="647700" marR="6000115" indent="0" algn="l">
              <a:lnSpc>
                <a:spcPct val="110000"/>
              </a:lnSpc>
              <a:spcAft>
                <a:spcPts val="95"/>
              </a:spcAft>
              <a:buNone/>
            </a:pPr>
            <a:endParaRPr lang="tr-TR" sz="1600" dirty="0">
              <a:latin typeface="Times New Roman" panose="02020603050405020304" pitchFamily="18" charset="0"/>
              <a:cs typeface="Times New Roman" panose="02020603050405020304" pitchFamily="18" charset="0"/>
            </a:endParaRPr>
          </a:p>
        </p:txBody>
      </p:sp>
      <p:grpSp>
        <p:nvGrpSpPr>
          <p:cNvPr id="15" name="Group 7758">
            <a:extLst>
              <a:ext uri="{FF2B5EF4-FFF2-40B4-BE49-F238E27FC236}">
                <a16:creationId xmlns:a16="http://schemas.microsoft.com/office/drawing/2014/main" id="{CA679D59-E25D-4B6E-9BCD-70A5C5A85FB4}"/>
              </a:ext>
            </a:extLst>
          </p:cNvPr>
          <p:cNvGrpSpPr/>
          <p:nvPr/>
        </p:nvGrpSpPr>
        <p:grpSpPr>
          <a:xfrm>
            <a:off x="965050" y="1923809"/>
            <a:ext cx="9469868" cy="4280535"/>
            <a:chOff x="0" y="0"/>
            <a:chExt cx="8397240" cy="4280916"/>
          </a:xfrm>
        </p:grpSpPr>
        <p:pic>
          <p:nvPicPr>
            <p:cNvPr id="16" name="Picture 645">
              <a:extLst>
                <a:ext uri="{FF2B5EF4-FFF2-40B4-BE49-F238E27FC236}">
                  <a16:creationId xmlns:a16="http://schemas.microsoft.com/office/drawing/2014/main" id="{D59AF941-3A25-4E6C-904A-AE62B3394500}"/>
                </a:ext>
              </a:extLst>
            </p:cNvPr>
            <p:cNvPicPr/>
            <p:nvPr/>
          </p:nvPicPr>
          <p:blipFill>
            <a:blip r:embed="rId2"/>
            <a:stretch>
              <a:fillRect/>
            </a:stretch>
          </p:blipFill>
          <p:spPr>
            <a:xfrm>
              <a:off x="0" y="0"/>
              <a:ext cx="8397240" cy="4280916"/>
            </a:xfrm>
            <a:prstGeom prst="rect">
              <a:avLst/>
            </a:prstGeom>
          </p:spPr>
        </p:pic>
        <p:sp>
          <p:nvSpPr>
            <p:cNvPr id="17" name="Shape 646">
              <a:extLst>
                <a:ext uri="{FF2B5EF4-FFF2-40B4-BE49-F238E27FC236}">
                  <a16:creationId xmlns:a16="http://schemas.microsoft.com/office/drawing/2014/main" id="{B21DA5D9-B6BD-4E43-9E69-63C25FCD38C6}"/>
                </a:ext>
              </a:extLst>
            </p:cNvPr>
            <p:cNvSpPr/>
            <p:nvPr/>
          </p:nvSpPr>
          <p:spPr>
            <a:xfrm>
              <a:off x="1733550" y="970026"/>
              <a:ext cx="766572" cy="576072"/>
            </a:xfrm>
            <a:custGeom>
              <a:avLst/>
              <a:gdLst/>
              <a:ahLst/>
              <a:cxnLst/>
              <a:rect l="0" t="0" r="0" b="0"/>
              <a:pathLst>
                <a:path w="766572" h="576072">
                  <a:moveTo>
                    <a:pt x="0" y="288036"/>
                  </a:moveTo>
                  <a:cubicBezTo>
                    <a:pt x="0" y="128905"/>
                    <a:pt x="171577" y="0"/>
                    <a:pt x="383286" y="0"/>
                  </a:cubicBezTo>
                  <a:cubicBezTo>
                    <a:pt x="594995" y="0"/>
                    <a:pt x="766572" y="128905"/>
                    <a:pt x="766572" y="288036"/>
                  </a:cubicBezTo>
                  <a:cubicBezTo>
                    <a:pt x="766572" y="447167"/>
                    <a:pt x="594995" y="576072"/>
                    <a:pt x="383286" y="576072"/>
                  </a:cubicBezTo>
                  <a:cubicBezTo>
                    <a:pt x="171577" y="576072"/>
                    <a:pt x="0" y="447167"/>
                    <a:pt x="0" y="288036"/>
                  </a:cubicBezTo>
                  <a:close/>
                </a:path>
              </a:pathLst>
            </a:custGeom>
            <a:ln w="38100" cap="flat">
              <a:round/>
            </a:ln>
          </p:spPr>
          <p:style>
            <a:lnRef idx="1">
              <a:srgbClr val="FF0000"/>
            </a:lnRef>
            <a:fillRef idx="0">
              <a:srgbClr val="000000">
                <a:alpha val="0"/>
              </a:srgbClr>
            </a:fillRef>
            <a:effectRef idx="0">
              <a:scrgbClr r="0" g="0" b="0"/>
            </a:effectRef>
            <a:fontRef idx="none"/>
          </p:style>
          <p:txBody>
            <a:bodyPr/>
            <a:lstStyle/>
            <a:p>
              <a:endParaRPr lang="tr-TR"/>
            </a:p>
          </p:txBody>
        </p:sp>
      </p:grpSp>
    </p:spTree>
    <p:extLst>
      <p:ext uri="{BB962C8B-B14F-4D97-AF65-F5344CB8AC3E}">
        <p14:creationId xmlns:p14="http://schemas.microsoft.com/office/powerpoint/2010/main" val="2378799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4B19843-F081-4AAD-B123-06D7096AA7D0}"/>
              </a:ext>
            </a:extLst>
          </p:cNvPr>
          <p:cNvSpPr>
            <a:spLocks noGrp="1"/>
          </p:cNvSpPr>
          <p:nvPr>
            <p:ph type="title"/>
          </p:nvPr>
        </p:nvSpPr>
        <p:spPr>
          <a:xfrm>
            <a:off x="838200" y="18255"/>
            <a:ext cx="10515600" cy="1156121"/>
          </a:xfrm>
        </p:spPr>
        <p:txBody>
          <a:bodyPr/>
          <a:lstStyle/>
          <a:p>
            <a:r>
              <a:rPr lang="tr-TR" sz="4400" kern="0" dirty="0">
                <a:solidFill>
                  <a:srgbClr val="000000"/>
                </a:solidFill>
                <a:effectLst/>
                <a:latin typeface="+mn-lt"/>
                <a:ea typeface="Calibri" panose="020F0502020204030204" pitchFamily="34" charset="0"/>
                <a:cs typeface="Arial" panose="020B0604020202020204" pitchFamily="34" charset="0"/>
              </a:rPr>
              <a:t>MATERYAL SAĞLAMA VE DAĞITIM ŞUBESİ</a:t>
            </a:r>
            <a:endParaRPr lang="tr-TR" dirty="0"/>
          </a:p>
        </p:txBody>
      </p:sp>
      <p:sp>
        <p:nvSpPr>
          <p:cNvPr id="3" name="İçerik Yer Tutucusu 2">
            <a:extLst>
              <a:ext uri="{FF2B5EF4-FFF2-40B4-BE49-F238E27FC236}">
                <a16:creationId xmlns:a16="http://schemas.microsoft.com/office/drawing/2014/main" id="{0BF1E361-6C1C-4AD8-8A85-0C3D6D7E32CB}"/>
              </a:ext>
            </a:extLst>
          </p:cNvPr>
          <p:cNvSpPr>
            <a:spLocks noGrp="1"/>
          </p:cNvSpPr>
          <p:nvPr>
            <p:ph idx="1"/>
          </p:nvPr>
        </p:nvSpPr>
        <p:spPr>
          <a:xfrm>
            <a:off x="838200" y="905435"/>
            <a:ext cx="10515600" cy="5244634"/>
          </a:xfrm>
        </p:spPr>
        <p:txBody>
          <a:bodyPr/>
          <a:lstStyle/>
          <a:p>
            <a:pPr marL="0" indent="0">
              <a:buNone/>
            </a:pPr>
            <a:r>
              <a:rPr lang="tr-TR" sz="1800" b="1" dirty="0">
                <a:solidFill>
                  <a:srgbClr val="000000"/>
                </a:solidFill>
                <a:latin typeface="Arial" panose="020B0604020202020204" pitchFamily="34" charset="0"/>
                <a:ea typeface="Arial" panose="020B0604020202020204" pitchFamily="34" charset="0"/>
              </a:rPr>
              <a:t>    </a:t>
            </a:r>
            <a:endParaRPr lang="tr-TR" sz="1600" dirty="0"/>
          </a:p>
        </p:txBody>
      </p:sp>
      <p:sp>
        <p:nvSpPr>
          <p:cNvPr id="102" name="Metin kutusu 101">
            <a:extLst>
              <a:ext uri="{FF2B5EF4-FFF2-40B4-BE49-F238E27FC236}">
                <a16:creationId xmlns:a16="http://schemas.microsoft.com/office/drawing/2014/main" id="{32E109F7-AE1C-47B9-9A93-1BA32B4D85BC}"/>
              </a:ext>
            </a:extLst>
          </p:cNvPr>
          <p:cNvSpPr txBox="1"/>
          <p:nvPr/>
        </p:nvSpPr>
        <p:spPr>
          <a:xfrm>
            <a:off x="838200" y="1174376"/>
            <a:ext cx="10340788" cy="753732"/>
          </a:xfrm>
          <a:prstGeom prst="rect">
            <a:avLst/>
          </a:prstGeom>
          <a:noFill/>
        </p:spPr>
        <p:txBody>
          <a:bodyPr wrap="square" rtlCol="0">
            <a:spAutoFit/>
          </a:bodyPr>
          <a:lstStyle/>
          <a:p>
            <a:pPr marL="669925" indent="-6350">
              <a:lnSpc>
                <a:spcPct val="107000"/>
              </a:lnSpc>
            </a:pPr>
            <a:r>
              <a:rPr lang="tr-TR" sz="14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Eksik Sayı</a:t>
            </a:r>
          </a:p>
          <a:p>
            <a:r>
              <a:rPr lang="tr-TR"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Abone olunan süreli yayının bazı sayıları kütüphaneye gelmemesi durumunda yayıncıya bildir alanı işaretlenerek ilgili sayının kütüphaneye ulaşmadığını yayıncıya bildirmeniz gerekmektedir.</a:t>
            </a:r>
            <a:endParaRPr lang="tr-TR" sz="1400" dirty="0">
              <a:latin typeface="Times New Roman" panose="02020603050405020304" pitchFamily="18" charset="0"/>
              <a:cs typeface="Times New Roman" panose="02020603050405020304" pitchFamily="18" charset="0"/>
            </a:endParaRPr>
          </a:p>
        </p:txBody>
      </p:sp>
      <p:grpSp>
        <p:nvGrpSpPr>
          <p:cNvPr id="103" name="Group 7804">
            <a:extLst>
              <a:ext uri="{FF2B5EF4-FFF2-40B4-BE49-F238E27FC236}">
                <a16:creationId xmlns:a16="http://schemas.microsoft.com/office/drawing/2014/main" id="{24962118-A633-4D59-A789-0C189759E229}"/>
              </a:ext>
            </a:extLst>
          </p:cNvPr>
          <p:cNvGrpSpPr/>
          <p:nvPr/>
        </p:nvGrpSpPr>
        <p:grpSpPr>
          <a:xfrm>
            <a:off x="942637" y="2359117"/>
            <a:ext cx="9940515" cy="4262120"/>
            <a:chOff x="0" y="0"/>
            <a:chExt cx="9159241" cy="4262628"/>
          </a:xfrm>
        </p:grpSpPr>
        <p:pic>
          <p:nvPicPr>
            <p:cNvPr id="104" name="Picture 656">
              <a:extLst>
                <a:ext uri="{FF2B5EF4-FFF2-40B4-BE49-F238E27FC236}">
                  <a16:creationId xmlns:a16="http://schemas.microsoft.com/office/drawing/2014/main" id="{FE6F6F12-5A7B-4B38-B62E-BAA1F695AD73}"/>
                </a:ext>
              </a:extLst>
            </p:cNvPr>
            <p:cNvPicPr/>
            <p:nvPr/>
          </p:nvPicPr>
          <p:blipFill>
            <a:blip r:embed="rId2"/>
            <a:stretch>
              <a:fillRect/>
            </a:stretch>
          </p:blipFill>
          <p:spPr>
            <a:xfrm>
              <a:off x="0" y="0"/>
              <a:ext cx="9159241" cy="4262628"/>
            </a:xfrm>
            <a:prstGeom prst="rect">
              <a:avLst/>
            </a:prstGeom>
          </p:spPr>
        </p:pic>
        <p:sp>
          <p:nvSpPr>
            <p:cNvPr id="105" name="Shape 657">
              <a:extLst>
                <a:ext uri="{FF2B5EF4-FFF2-40B4-BE49-F238E27FC236}">
                  <a16:creationId xmlns:a16="http://schemas.microsoft.com/office/drawing/2014/main" id="{248ED61B-7E33-40F7-9175-A508F69B74BC}"/>
                </a:ext>
              </a:extLst>
            </p:cNvPr>
            <p:cNvSpPr/>
            <p:nvPr/>
          </p:nvSpPr>
          <p:spPr>
            <a:xfrm>
              <a:off x="7792974" y="2940558"/>
              <a:ext cx="766572" cy="403860"/>
            </a:xfrm>
            <a:custGeom>
              <a:avLst/>
              <a:gdLst/>
              <a:ahLst/>
              <a:cxnLst/>
              <a:rect l="0" t="0" r="0" b="0"/>
              <a:pathLst>
                <a:path w="766572" h="403860">
                  <a:moveTo>
                    <a:pt x="0" y="201930"/>
                  </a:moveTo>
                  <a:cubicBezTo>
                    <a:pt x="0" y="90424"/>
                    <a:pt x="171576" y="0"/>
                    <a:pt x="383286" y="0"/>
                  </a:cubicBezTo>
                  <a:cubicBezTo>
                    <a:pt x="594995" y="0"/>
                    <a:pt x="766572" y="90424"/>
                    <a:pt x="766572" y="201930"/>
                  </a:cubicBezTo>
                  <a:cubicBezTo>
                    <a:pt x="766572" y="313436"/>
                    <a:pt x="594995" y="403860"/>
                    <a:pt x="383286" y="403860"/>
                  </a:cubicBezTo>
                  <a:cubicBezTo>
                    <a:pt x="171576" y="403860"/>
                    <a:pt x="0" y="313436"/>
                    <a:pt x="0" y="201930"/>
                  </a:cubicBezTo>
                  <a:close/>
                </a:path>
              </a:pathLst>
            </a:custGeom>
            <a:ln w="38100" cap="flat">
              <a:round/>
            </a:ln>
          </p:spPr>
          <p:style>
            <a:lnRef idx="1">
              <a:srgbClr val="FF0000"/>
            </a:lnRef>
            <a:fillRef idx="0">
              <a:srgbClr val="000000">
                <a:alpha val="0"/>
              </a:srgbClr>
            </a:fillRef>
            <a:effectRef idx="0">
              <a:scrgbClr r="0" g="0" b="0"/>
            </a:effectRef>
            <a:fontRef idx="none"/>
          </p:style>
          <p:txBody>
            <a:bodyPr/>
            <a:lstStyle/>
            <a:p>
              <a:endParaRPr lang="tr-TR"/>
            </a:p>
          </p:txBody>
        </p:sp>
      </p:grpSp>
    </p:spTree>
    <p:extLst>
      <p:ext uri="{BB962C8B-B14F-4D97-AF65-F5344CB8AC3E}">
        <p14:creationId xmlns:p14="http://schemas.microsoft.com/office/powerpoint/2010/main" val="895153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070C09B-0CC3-4312-BEAC-0A8A3E286D97}"/>
              </a:ext>
            </a:extLst>
          </p:cNvPr>
          <p:cNvSpPr>
            <a:spLocks noGrp="1"/>
          </p:cNvSpPr>
          <p:nvPr>
            <p:ph type="title"/>
          </p:nvPr>
        </p:nvSpPr>
        <p:spPr>
          <a:xfrm>
            <a:off x="838200" y="123544"/>
            <a:ext cx="10515600" cy="1325563"/>
          </a:xfrm>
        </p:spPr>
        <p:txBody>
          <a:bodyPr/>
          <a:lstStyle/>
          <a:p>
            <a:r>
              <a:rPr lang="tr-TR" sz="4400" kern="0" dirty="0">
                <a:solidFill>
                  <a:srgbClr val="000000"/>
                </a:solidFill>
                <a:effectLst/>
                <a:latin typeface="+mn-lt"/>
                <a:ea typeface="Calibri" panose="020F0502020204030204" pitchFamily="34" charset="0"/>
                <a:cs typeface="Arial" panose="020B0604020202020204" pitchFamily="34" charset="0"/>
              </a:rPr>
              <a:t>MATERYAL SAĞLAMA VE DAĞITIM ŞUBESİ</a:t>
            </a:r>
            <a:endParaRPr lang="tr-TR" dirty="0"/>
          </a:p>
        </p:txBody>
      </p:sp>
      <p:sp>
        <p:nvSpPr>
          <p:cNvPr id="3" name="İçerik Yer Tutucusu 2">
            <a:extLst>
              <a:ext uri="{FF2B5EF4-FFF2-40B4-BE49-F238E27FC236}">
                <a16:creationId xmlns:a16="http://schemas.microsoft.com/office/drawing/2014/main" id="{B5ECD23D-7A53-426C-A7D7-B22D0FD6F392}"/>
              </a:ext>
            </a:extLst>
          </p:cNvPr>
          <p:cNvSpPr>
            <a:spLocks noGrp="1"/>
          </p:cNvSpPr>
          <p:nvPr>
            <p:ph idx="1"/>
          </p:nvPr>
        </p:nvSpPr>
        <p:spPr>
          <a:xfrm>
            <a:off x="237565" y="1253331"/>
            <a:ext cx="10515600" cy="4351338"/>
          </a:xfrm>
        </p:spPr>
        <p:txBody>
          <a:bodyPr/>
          <a:lstStyle/>
          <a:p>
            <a:pPr marL="663575" indent="0">
              <a:lnSpc>
                <a:spcPct val="107000"/>
              </a:lnSpc>
              <a:buNone/>
            </a:pPr>
            <a:r>
              <a:rPr lang="tr-TR" sz="14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Onaylama</a:t>
            </a:r>
          </a:p>
          <a:p>
            <a:pPr marL="669925" marR="818515" indent="-6350" algn="just">
              <a:lnSpc>
                <a:spcPct val="108000"/>
              </a:lnSpc>
              <a:spcAft>
                <a:spcPts val="160"/>
              </a:spcAft>
            </a:pPr>
            <a:r>
              <a:rPr lang="tr-TR"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Abone olunan süreli yayının gelen sayılarının onaylanması işlemi Materyal Sağlama ve Dağıtım Şubesi tarafından önemle takip edilecektir.</a:t>
            </a:r>
          </a:p>
          <a:p>
            <a:pPr marL="669925" marR="818515" indent="-6350" algn="just">
              <a:lnSpc>
                <a:spcPct val="108000"/>
              </a:lnSpc>
              <a:spcAft>
                <a:spcPts val="1035"/>
              </a:spcAft>
            </a:pPr>
            <a:r>
              <a:rPr lang="tr-TR" sz="1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Y</a:t>
            </a:r>
            <a:r>
              <a:rPr lang="tr-TR"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ayıncılara ödemeler onaylayan kütüphane sayısına göre yapılacaktır.</a:t>
            </a:r>
          </a:p>
          <a:p>
            <a:endParaRPr lang="tr-TR" dirty="0"/>
          </a:p>
        </p:txBody>
      </p:sp>
      <p:grpSp>
        <p:nvGrpSpPr>
          <p:cNvPr id="4" name="Group 7777">
            <a:extLst>
              <a:ext uri="{FF2B5EF4-FFF2-40B4-BE49-F238E27FC236}">
                <a16:creationId xmlns:a16="http://schemas.microsoft.com/office/drawing/2014/main" id="{408A0C35-635D-47CF-A3EA-78D9AC9B5BB4}"/>
              </a:ext>
            </a:extLst>
          </p:cNvPr>
          <p:cNvGrpSpPr/>
          <p:nvPr/>
        </p:nvGrpSpPr>
        <p:grpSpPr>
          <a:xfrm>
            <a:off x="838199" y="2560320"/>
            <a:ext cx="9914965" cy="3983915"/>
            <a:chOff x="0" y="0"/>
            <a:chExt cx="8705088" cy="3983915"/>
          </a:xfrm>
        </p:grpSpPr>
        <p:pic>
          <p:nvPicPr>
            <p:cNvPr id="5" name="Picture 690">
              <a:extLst>
                <a:ext uri="{FF2B5EF4-FFF2-40B4-BE49-F238E27FC236}">
                  <a16:creationId xmlns:a16="http://schemas.microsoft.com/office/drawing/2014/main" id="{760CA9E8-F860-4560-A39A-1B4AD2B83542}"/>
                </a:ext>
              </a:extLst>
            </p:cNvPr>
            <p:cNvPicPr/>
            <p:nvPr/>
          </p:nvPicPr>
          <p:blipFill>
            <a:blip r:embed="rId2"/>
            <a:stretch>
              <a:fillRect/>
            </a:stretch>
          </p:blipFill>
          <p:spPr>
            <a:xfrm>
              <a:off x="0" y="0"/>
              <a:ext cx="8705088" cy="3983915"/>
            </a:xfrm>
            <a:prstGeom prst="rect">
              <a:avLst/>
            </a:prstGeom>
          </p:spPr>
        </p:pic>
        <p:sp>
          <p:nvSpPr>
            <p:cNvPr id="6" name="Shape 691">
              <a:extLst>
                <a:ext uri="{FF2B5EF4-FFF2-40B4-BE49-F238E27FC236}">
                  <a16:creationId xmlns:a16="http://schemas.microsoft.com/office/drawing/2014/main" id="{FFE2CF31-04BB-49B4-8EE6-A74468984C38}"/>
                </a:ext>
              </a:extLst>
            </p:cNvPr>
            <p:cNvSpPr/>
            <p:nvPr/>
          </p:nvSpPr>
          <p:spPr>
            <a:xfrm>
              <a:off x="4898146" y="605028"/>
              <a:ext cx="766572" cy="263652"/>
            </a:xfrm>
            <a:custGeom>
              <a:avLst/>
              <a:gdLst/>
              <a:ahLst/>
              <a:cxnLst/>
              <a:rect l="0" t="0" r="0" b="0"/>
              <a:pathLst>
                <a:path w="766572" h="263652">
                  <a:moveTo>
                    <a:pt x="0" y="131826"/>
                  </a:moveTo>
                  <a:cubicBezTo>
                    <a:pt x="0" y="59055"/>
                    <a:pt x="171577" y="0"/>
                    <a:pt x="383286" y="0"/>
                  </a:cubicBezTo>
                  <a:cubicBezTo>
                    <a:pt x="594995" y="0"/>
                    <a:pt x="766572" y="59055"/>
                    <a:pt x="766572" y="131826"/>
                  </a:cubicBezTo>
                  <a:cubicBezTo>
                    <a:pt x="766572" y="204597"/>
                    <a:pt x="594995" y="263652"/>
                    <a:pt x="383286" y="263652"/>
                  </a:cubicBezTo>
                  <a:cubicBezTo>
                    <a:pt x="171577" y="263652"/>
                    <a:pt x="0" y="204597"/>
                    <a:pt x="0" y="131826"/>
                  </a:cubicBezTo>
                  <a:close/>
                </a:path>
              </a:pathLst>
            </a:custGeom>
            <a:ln w="38100" cap="flat">
              <a:round/>
            </a:ln>
          </p:spPr>
          <p:style>
            <a:lnRef idx="1">
              <a:srgbClr val="FF0000"/>
            </a:lnRef>
            <a:fillRef idx="0">
              <a:srgbClr val="000000">
                <a:alpha val="0"/>
              </a:srgbClr>
            </a:fillRef>
            <a:effectRef idx="0">
              <a:scrgbClr r="0" g="0" b="0"/>
            </a:effectRef>
            <a:fontRef idx="none"/>
          </p:style>
          <p:txBody>
            <a:bodyPr/>
            <a:lstStyle/>
            <a:p>
              <a:endParaRPr lang="tr-TR"/>
            </a:p>
          </p:txBody>
        </p:sp>
      </p:grpSp>
    </p:spTree>
    <p:extLst>
      <p:ext uri="{BB962C8B-B14F-4D97-AF65-F5344CB8AC3E}">
        <p14:creationId xmlns:p14="http://schemas.microsoft.com/office/powerpoint/2010/main" val="1572416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6501E99-621D-4AAD-B2A5-7F1810236135}"/>
              </a:ext>
            </a:extLst>
          </p:cNvPr>
          <p:cNvSpPr>
            <a:spLocks noGrp="1"/>
          </p:cNvSpPr>
          <p:nvPr>
            <p:ph type="title"/>
          </p:nvPr>
        </p:nvSpPr>
        <p:spPr>
          <a:xfrm>
            <a:off x="838200" y="54114"/>
            <a:ext cx="10515600" cy="1325563"/>
          </a:xfrm>
        </p:spPr>
        <p:txBody>
          <a:bodyPr/>
          <a:lstStyle/>
          <a:p>
            <a:r>
              <a:rPr lang="tr-TR" sz="4400" kern="0" dirty="0">
                <a:solidFill>
                  <a:srgbClr val="000000"/>
                </a:solidFill>
                <a:effectLst/>
                <a:latin typeface="+mn-lt"/>
                <a:ea typeface="Calibri" panose="020F0502020204030204" pitchFamily="34" charset="0"/>
                <a:cs typeface="Arial" panose="020B0604020202020204" pitchFamily="34" charset="0"/>
              </a:rPr>
              <a:t>MATERYAL SAĞLAMA VE DAĞITIM ŞUBESİ</a:t>
            </a:r>
            <a:endParaRPr lang="tr-TR" dirty="0"/>
          </a:p>
        </p:txBody>
      </p:sp>
      <p:sp>
        <p:nvSpPr>
          <p:cNvPr id="3" name="İçerik Yer Tutucusu 2">
            <a:extLst>
              <a:ext uri="{FF2B5EF4-FFF2-40B4-BE49-F238E27FC236}">
                <a16:creationId xmlns:a16="http://schemas.microsoft.com/office/drawing/2014/main" id="{4FF8D68B-0007-4971-8A5B-FCA8F4C798B6}"/>
              </a:ext>
            </a:extLst>
          </p:cNvPr>
          <p:cNvSpPr>
            <a:spLocks noGrp="1"/>
          </p:cNvSpPr>
          <p:nvPr>
            <p:ph idx="1"/>
          </p:nvPr>
        </p:nvSpPr>
        <p:spPr>
          <a:xfrm>
            <a:off x="138953" y="1162236"/>
            <a:ext cx="10515600" cy="4351338"/>
          </a:xfrm>
        </p:spPr>
        <p:txBody>
          <a:bodyPr/>
          <a:lstStyle/>
          <a:p>
            <a:pPr marL="663575" indent="0">
              <a:lnSpc>
                <a:spcPct val="107000"/>
              </a:lnSpc>
              <a:buNone/>
            </a:pPr>
            <a:r>
              <a:rPr lang="tr-TR" sz="14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Onaylamayan kütüphaneler</a:t>
            </a:r>
          </a:p>
          <a:p>
            <a:pPr marL="669925" marR="818515" indent="-6350" algn="just">
              <a:lnSpc>
                <a:spcPct val="108000"/>
              </a:lnSpc>
              <a:spcAft>
                <a:spcPts val="20"/>
              </a:spcAft>
            </a:pPr>
            <a:r>
              <a:rPr lang="tr-TR"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Abone olunan süreli yayının gelen sayıları onaylamamış olan kütüphanelerin listesi hem yayıncı tarafında hem de Materyal Sağlama ve Dağıtım Şubesi tarafından neden onaylamadığı (kütüphane adres değişikliği, geçici kapanma, personel yokluğu vb.) takip edilecektir.</a:t>
            </a:r>
          </a:p>
          <a:p>
            <a:pPr marL="0" indent="0">
              <a:buNone/>
            </a:pPr>
            <a:endParaRPr lang="tr-TR" dirty="0"/>
          </a:p>
        </p:txBody>
      </p:sp>
      <p:grpSp>
        <p:nvGrpSpPr>
          <p:cNvPr id="4" name="Group 7829">
            <a:extLst>
              <a:ext uri="{FF2B5EF4-FFF2-40B4-BE49-F238E27FC236}">
                <a16:creationId xmlns:a16="http://schemas.microsoft.com/office/drawing/2014/main" id="{6F547E66-E634-46AB-B6B7-2A8CE8BDA43C}"/>
              </a:ext>
            </a:extLst>
          </p:cNvPr>
          <p:cNvGrpSpPr/>
          <p:nvPr/>
        </p:nvGrpSpPr>
        <p:grpSpPr>
          <a:xfrm>
            <a:off x="838200" y="2410152"/>
            <a:ext cx="9623612" cy="4297680"/>
            <a:chOff x="0" y="0"/>
            <a:chExt cx="8705088" cy="4297680"/>
          </a:xfrm>
        </p:grpSpPr>
        <p:pic>
          <p:nvPicPr>
            <p:cNvPr id="5" name="Picture 733">
              <a:extLst>
                <a:ext uri="{FF2B5EF4-FFF2-40B4-BE49-F238E27FC236}">
                  <a16:creationId xmlns:a16="http://schemas.microsoft.com/office/drawing/2014/main" id="{2619E5B7-EAE2-4BEA-9E7D-32F408F5C7F3}"/>
                </a:ext>
              </a:extLst>
            </p:cNvPr>
            <p:cNvPicPr/>
            <p:nvPr/>
          </p:nvPicPr>
          <p:blipFill>
            <a:blip r:embed="rId2"/>
            <a:stretch>
              <a:fillRect/>
            </a:stretch>
          </p:blipFill>
          <p:spPr>
            <a:xfrm>
              <a:off x="0" y="0"/>
              <a:ext cx="8705088" cy="4297680"/>
            </a:xfrm>
            <a:prstGeom prst="rect">
              <a:avLst/>
            </a:prstGeom>
          </p:spPr>
        </p:pic>
        <p:sp>
          <p:nvSpPr>
            <p:cNvPr id="6" name="Shape 734">
              <a:extLst>
                <a:ext uri="{FF2B5EF4-FFF2-40B4-BE49-F238E27FC236}">
                  <a16:creationId xmlns:a16="http://schemas.microsoft.com/office/drawing/2014/main" id="{5CD18097-C985-4A36-8E65-B361AA66ABF9}"/>
                </a:ext>
              </a:extLst>
            </p:cNvPr>
            <p:cNvSpPr/>
            <p:nvPr/>
          </p:nvSpPr>
          <p:spPr>
            <a:xfrm>
              <a:off x="5843778" y="689610"/>
              <a:ext cx="766572" cy="263652"/>
            </a:xfrm>
            <a:custGeom>
              <a:avLst/>
              <a:gdLst/>
              <a:ahLst/>
              <a:cxnLst/>
              <a:rect l="0" t="0" r="0" b="0"/>
              <a:pathLst>
                <a:path w="766572" h="263652">
                  <a:moveTo>
                    <a:pt x="0" y="131826"/>
                  </a:moveTo>
                  <a:cubicBezTo>
                    <a:pt x="0" y="59055"/>
                    <a:pt x="171576" y="0"/>
                    <a:pt x="383286" y="0"/>
                  </a:cubicBezTo>
                  <a:cubicBezTo>
                    <a:pt x="594995" y="0"/>
                    <a:pt x="766572" y="59055"/>
                    <a:pt x="766572" y="131826"/>
                  </a:cubicBezTo>
                  <a:cubicBezTo>
                    <a:pt x="766572" y="204597"/>
                    <a:pt x="594995" y="263652"/>
                    <a:pt x="383286" y="263652"/>
                  </a:cubicBezTo>
                  <a:cubicBezTo>
                    <a:pt x="171576" y="263652"/>
                    <a:pt x="0" y="204597"/>
                    <a:pt x="0" y="131826"/>
                  </a:cubicBezTo>
                  <a:close/>
                </a:path>
              </a:pathLst>
            </a:custGeom>
            <a:ln w="38100" cap="flat">
              <a:round/>
            </a:ln>
          </p:spPr>
          <p:style>
            <a:lnRef idx="1">
              <a:srgbClr val="FF0000"/>
            </a:lnRef>
            <a:fillRef idx="0">
              <a:srgbClr val="000000">
                <a:alpha val="0"/>
              </a:srgbClr>
            </a:fillRef>
            <a:effectRef idx="0">
              <a:scrgbClr r="0" g="0" b="0"/>
            </a:effectRef>
            <a:fontRef idx="none"/>
          </p:style>
          <p:txBody>
            <a:bodyPr/>
            <a:lstStyle/>
            <a:p>
              <a:endParaRPr lang="tr-TR"/>
            </a:p>
          </p:txBody>
        </p:sp>
      </p:grpSp>
    </p:spTree>
    <p:extLst>
      <p:ext uri="{BB962C8B-B14F-4D97-AF65-F5344CB8AC3E}">
        <p14:creationId xmlns:p14="http://schemas.microsoft.com/office/powerpoint/2010/main" val="1531206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AC93D6A-A97C-4BF3-BF8C-F9D286B97250}"/>
              </a:ext>
            </a:extLst>
          </p:cNvPr>
          <p:cNvSpPr>
            <a:spLocks noGrp="1"/>
          </p:cNvSpPr>
          <p:nvPr>
            <p:ph type="title"/>
          </p:nvPr>
        </p:nvSpPr>
        <p:spPr/>
        <p:txBody>
          <a:bodyPr/>
          <a:lstStyle/>
          <a:p>
            <a:r>
              <a:rPr lang="tr-TR" sz="4400" kern="0" dirty="0">
                <a:solidFill>
                  <a:srgbClr val="000000"/>
                </a:solidFill>
                <a:effectLst/>
                <a:latin typeface="+mn-lt"/>
                <a:ea typeface="Calibri" panose="020F0502020204030204" pitchFamily="34" charset="0"/>
                <a:cs typeface="Arial" panose="020B0604020202020204" pitchFamily="34" charset="0"/>
              </a:rPr>
              <a:t>MATERYAL SAĞLAMA VE DAĞITIM ŞUBESİ</a:t>
            </a:r>
            <a:endParaRPr lang="tr-TR" dirty="0"/>
          </a:p>
        </p:txBody>
      </p:sp>
      <p:sp>
        <p:nvSpPr>
          <p:cNvPr id="3" name="İçerik Yer Tutucusu 2">
            <a:extLst>
              <a:ext uri="{FF2B5EF4-FFF2-40B4-BE49-F238E27FC236}">
                <a16:creationId xmlns:a16="http://schemas.microsoft.com/office/drawing/2014/main" id="{58E5774E-6FAF-43EC-A633-0277AD09BD65}"/>
              </a:ext>
            </a:extLst>
          </p:cNvPr>
          <p:cNvSpPr>
            <a:spLocks noGrp="1"/>
          </p:cNvSpPr>
          <p:nvPr>
            <p:ph idx="1"/>
          </p:nvPr>
        </p:nvSpPr>
        <p:spPr>
          <a:xfrm>
            <a:off x="838200" y="1359460"/>
            <a:ext cx="10515600" cy="4351338"/>
          </a:xfrm>
        </p:spPr>
        <p:txBody>
          <a:bodyPr>
            <a:normAutofit/>
          </a:bodyPr>
          <a:lstStyle/>
          <a:p>
            <a:pPr marL="663575" indent="0">
              <a:lnSpc>
                <a:spcPct val="107000"/>
              </a:lnSpc>
              <a:buNone/>
            </a:pPr>
            <a:r>
              <a:rPr lang="tr-TR" sz="14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Onaylanmaması gereken sayılar</a:t>
            </a:r>
          </a:p>
          <a:p>
            <a:r>
              <a:rPr lang="tr-TR"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Süreli yayının kapak resimleri her hangi bir şekilde sisteme doğru yüklenmemiş ise bu yayınlar kütüphaneye gelmiş olsa bile alım onayı verilmemelidir. Yayıncıya bildir butonuna basılarak yayıncıya bir sorun olduğu bildirilmelidir.</a:t>
            </a:r>
            <a:endParaRPr lang="tr-TR" sz="1400" dirty="0">
              <a:latin typeface="Times New Roman" panose="02020603050405020304" pitchFamily="18" charset="0"/>
              <a:cs typeface="Times New Roman" panose="02020603050405020304" pitchFamily="18" charset="0"/>
            </a:endParaRPr>
          </a:p>
        </p:txBody>
      </p:sp>
      <p:pic>
        <p:nvPicPr>
          <p:cNvPr id="6" name="Picture 776">
            <a:extLst>
              <a:ext uri="{FF2B5EF4-FFF2-40B4-BE49-F238E27FC236}">
                <a16:creationId xmlns:a16="http://schemas.microsoft.com/office/drawing/2014/main" id="{D0691F96-216B-44A6-87DE-BF422E00E43F}"/>
              </a:ext>
            </a:extLst>
          </p:cNvPr>
          <p:cNvPicPr/>
          <p:nvPr/>
        </p:nvPicPr>
        <p:blipFill>
          <a:blip r:embed="rId2"/>
          <a:stretch>
            <a:fillRect/>
          </a:stretch>
        </p:blipFill>
        <p:spPr>
          <a:xfrm>
            <a:off x="1499616" y="2157953"/>
            <a:ext cx="8576945" cy="4530725"/>
          </a:xfrm>
          <a:prstGeom prst="rect">
            <a:avLst/>
          </a:prstGeom>
        </p:spPr>
      </p:pic>
      <p:sp>
        <p:nvSpPr>
          <p:cNvPr id="7" name="Shape 778">
            <a:extLst>
              <a:ext uri="{FF2B5EF4-FFF2-40B4-BE49-F238E27FC236}">
                <a16:creationId xmlns:a16="http://schemas.microsoft.com/office/drawing/2014/main" id="{52645B40-E40B-4FF9-9F43-682B0EDE91EB}"/>
              </a:ext>
            </a:extLst>
          </p:cNvPr>
          <p:cNvSpPr/>
          <p:nvPr/>
        </p:nvSpPr>
        <p:spPr>
          <a:xfrm>
            <a:off x="8491625" y="4330836"/>
            <a:ext cx="240030" cy="184960"/>
          </a:xfrm>
          <a:custGeom>
            <a:avLst/>
            <a:gdLst/>
            <a:ahLst/>
            <a:cxnLst/>
            <a:rect l="0" t="0" r="0" b="0"/>
            <a:pathLst>
              <a:path w="240284" h="205740">
                <a:moveTo>
                  <a:pt x="0" y="54483"/>
                </a:moveTo>
                <a:lnTo>
                  <a:pt x="41529" y="0"/>
                </a:lnTo>
                <a:lnTo>
                  <a:pt x="120142" y="59817"/>
                </a:lnTo>
                <a:lnTo>
                  <a:pt x="198755" y="0"/>
                </a:lnTo>
                <a:lnTo>
                  <a:pt x="240284" y="54483"/>
                </a:lnTo>
                <a:lnTo>
                  <a:pt x="176657" y="102870"/>
                </a:lnTo>
                <a:lnTo>
                  <a:pt x="240284" y="151257"/>
                </a:lnTo>
                <a:lnTo>
                  <a:pt x="198755" y="205740"/>
                </a:lnTo>
                <a:lnTo>
                  <a:pt x="120142" y="145923"/>
                </a:lnTo>
                <a:lnTo>
                  <a:pt x="41529" y="205740"/>
                </a:lnTo>
                <a:lnTo>
                  <a:pt x="0" y="151257"/>
                </a:lnTo>
                <a:lnTo>
                  <a:pt x="63627" y="102870"/>
                </a:lnTo>
                <a:close/>
              </a:path>
            </a:pathLst>
          </a:custGeom>
          <a:solidFill>
            <a:srgbClr val="FF0000"/>
          </a:solidFill>
          <a:ln w="12192" cap="flat">
            <a:miter lim="127000"/>
          </a:ln>
        </p:spPr>
        <p:style>
          <a:lnRef idx="1">
            <a:srgbClr val="FF0000"/>
          </a:lnRef>
          <a:fillRef idx="0">
            <a:srgbClr val="000000">
              <a:alpha val="0"/>
            </a:srgbClr>
          </a:fillRef>
          <a:effectRef idx="0">
            <a:scrgbClr r="0" g="0" b="0"/>
          </a:effectRef>
          <a:fontRef idx="none"/>
        </p:style>
        <p:txBody>
          <a:bodyPr/>
          <a:lstStyle/>
          <a:p>
            <a:endParaRPr lang="tr-TR" dirty="0"/>
          </a:p>
        </p:txBody>
      </p:sp>
      <p:sp>
        <p:nvSpPr>
          <p:cNvPr id="12" name="Shape 778">
            <a:extLst>
              <a:ext uri="{FF2B5EF4-FFF2-40B4-BE49-F238E27FC236}">
                <a16:creationId xmlns:a16="http://schemas.microsoft.com/office/drawing/2014/main" id="{60E3534D-5D6F-4135-9ABB-012C18DF9861}"/>
              </a:ext>
            </a:extLst>
          </p:cNvPr>
          <p:cNvSpPr/>
          <p:nvPr/>
        </p:nvSpPr>
        <p:spPr>
          <a:xfrm>
            <a:off x="8496008" y="4168021"/>
            <a:ext cx="218317" cy="170197"/>
          </a:xfrm>
          <a:custGeom>
            <a:avLst/>
            <a:gdLst/>
            <a:ahLst/>
            <a:cxnLst/>
            <a:rect l="0" t="0" r="0" b="0"/>
            <a:pathLst>
              <a:path w="240284" h="205740">
                <a:moveTo>
                  <a:pt x="0" y="54483"/>
                </a:moveTo>
                <a:lnTo>
                  <a:pt x="41529" y="0"/>
                </a:lnTo>
                <a:lnTo>
                  <a:pt x="120142" y="59817"/>
                </a:lnTo>
                <a:lnTo>
                  <a:pt x="198755" y="0"/>
                </a:lnTo>
                <a:lnTo>
                  <a:pt x="240284" y="54483"/>
                </a:lnTo>
                <a:lnTo>
                  <a:pt x="176657" y="102870"/>
                </a:lnTo>
                <a:lnTo>
                  <a:pt x="240284" y="151257"/>
                </a:lnTo>
                <a:lnTo>
                  <a:pt x="198755" y="205740"/>
                </a:lnTo>
                <a:lnTo>
                  <a:pt x="120142" y="145923"/>
                </a:lnTo>
                <a:lnTo>
                  <a:pt x="41529" y="205740"/>
                </a:lnTo>
                <a:lnTo>
                  <a:pt x="0" y="151257"/>
                </a:lnTo>
                <a:lnTo>
                  <a:pt x="63627" y="102870"/>
                </a:lnTo>
                <a:close/>
              </a:path>
            </a:pathLst>
          </a:custGeom>
          <a:solidFill>
            <a:srgbClr val="FF0000"/>
          </a:solidFill>
          <a:ln w="12192" cap="flat">
            <a:miter lim="127000"/>
          </a:ln>
        </p:spPr>
        <p:style>
          <a:lnRef idx="1">
            <a:srgbClr val="FF0000"/>
          </a:lnRef>
          <a:fillRef idx="0">
            <a:srgbClr val="000000">
              <a:alpha val="0"/>
            </a:srgbClr>
          </a:fillRef>
          <a:effectRef idx="0">
            <a:scrgbClr r="0" g="0" b="0"/>
          </a:effectRef>
          <a:fontRef idx="none"/>
        </p:style>
        <p:txBody>
          <a:bodyPr/>
          <a:lstStyle/>
          <a:p>
            <a:endParaRPr lang="tr-TR"/>
          </a:p>
        </p:txBody>
      </p:sp>
      <p:sp>
        <p:nvSpPr>
          <p:cNvPr id="13" name="Shape 778">
            <a:extLst>
              <a:ext uri="{FF2B5EF4-FFF2-40B4-BE49-F238E27FC236}">
                <a16:creationId xmlns:a16="http://schemas.microsoft.com/office/drawing/2014/main" id="{E0932A35-9E74-4DB9-A66C-74C9B5D561E8}"/>
              </a:ext>
            </a:extLst>
          </p:cNvPr>
          <p:cNvSpPr/>
          <p:nvPr/>
        </p:nvSpPr>
        <p:spPr>
          <a:xfrm>
            <a:off x="8485152" y="4515796"/>
            <a:ext cx="240030" cy="184960"/>
          </a:xfrm>
          <a:custGeom>
            <a:avLst/>
            <a:gdLst/>
            <a:ahLst/>
            <a:cxnLst/>
            <a:rect l="0" t="0" r="0" b="0"/>
            <a:pathLst>
              <a:path w="240284" h="205740">
                <a:moveTo>
                  <a:pt x="0" y="54483"/>
                </a:moveTo>
                <a:lnTo>
                  <a:pt x="41529" y="0"/>
                </a:lnTo>
                <a:lnTo>
                  <a:pt x="120142" y="59817"/>
                </a:lnTo>
                <a:lnTo>
                  <a:pt x="198755" y="0"/>
                </a:lnTo>
                <a:lnTo>
                  <a:pt x="240284" y="54483"/>
                </a:lnTo>
                <a:lnTo>
                  <a:pt x="176657" y="102870"/>
                </a:lnTo>
                <a:lnTo>
                  <a:pt x="240284" y="151257"/>
                </a:lnTo>
                <a:lnTo>
                  <a:pt x="198755" y="205740"/>
                </a:lnTo>
                <a:lnTo>
                  <a:pt x="120142" y="145923"/>
                </a:lnTo>
                <a:lnTo>
                  <a:pt x="41529" y="205740"/>
                </a:lnTo>
                <a:lnTo>
                  <a:pt x="0" y="151257"/>
                </a:lnTo>
                <a:lnTo>
                  <a:pt x="63627" y="102870"/>
                </a:lnTo>
                <a:close/>
              </a:path>
            </a:pathLst>
          </a:custGeom>
          <a:solidFill>
            <a:srgbClr val="FF0000"/>
          </a:solidFill>
          <a:ln w="12192" cap="flat">
            <a:miter lim="127000"/>
          </a:ln>
        </p:spPr>
        <p:style>
          <a:lnRef idx="1">
            <a:srgbClr val="FF0000"/>
          </a:lnRef>
          <a:fillRef idx="0">
            <a:srgbClr val="000000">
              <a:alpha val="0"/>
            </a:srgbClr>
          </a:fillRef>
          <a:effectRef idx="0">
            <a:scrgbClr r="0" g="0" b="0"/>
          </a:effectRef>
          <a:fontRef idx="none"/>
        </p:style>
        <p:txBody>
          <a:bodyPr/>
          <a:lstStyle/>
          <a:p>
            <a:endParaRPr lang="tr-TR" dirty="0"/>
          </a:p>
        </p:txBody>
      </p:sp>
      <p:sp>
        <p:nvSpPr>
          <p:cNvPr id="14" name="Shape 778">
            <a:extLst>
              <a:ext uri="{FF2B5EF4-FFF2-40B4-BE49-F238E27FC236}">
                <a16:creationId xmlns:a16="http://schemas.microsoft.com/office/drawing/2014/main" id="{3D599A13-14E3-4667-BF87-538CFFAA7620}"/>
              </a:ext>
            </a:extLst>
          </p:cNvPr>
          <p:cNvSpPr/>
          <p:nvPr/>
        </p:nvSpPr>
        <p:spPr>
          <a:xfrm>
            <a:off x="8495906" y="4693193"/>
            <a:ext cx="240030" cy="184960"/>
          </a:xfrm>
          <a:custGeom>
            <a:avLst/>
            <a:gdLst/>
            <a:ahLst/>
            <a:cxnLst/>
            <a:rect l="0" t="0" r="0" b="0"/>
            <a:pathLst>
              <a:path w="240284" h="205740">
                <a:moveTo>
                  <a:pt x="0" y="54483"/>
                </a:moveTo>
                <a:lnTo>
                  <a:pt x="41529" y="0"/>
                </a:lnTo>
                <a:lnTo>
                  <a:pt x="120142" y="59817"/>
                </a:lnTo>
                <a:lnTo>
                  <a:pt x="198755" y="0"/>
                </a:lnTo>
                <a:lnTo>
                  <a:pt x="240284" y="54483"/>
                </a:lnTo>
                <a:lnTo>
                  <a:pt x="176657" y="102870"/>
                </a:lnTo>
                <a:lnTo>
                  <a:pt x="240284" y="151257"/>
                </a:lnTo>
                <a:lnTo>
                  <a:pt x="198755" y="205740"/>
                </a:lnTo>
                <a:lnTo>
                  <a:pt x="120142" y="145923"/>
                </a:lnTo>
                <a:lnTo>
                  <a:pt x="41529" y="205740"/>
                </a:lnTo>
                <a:lnTo>
                  <a:pt x="0" y="151257"/>
                </a:lnTo>
                <a:lnTo>
                  <a:pt x="63627" y="102870"/>
                </a:lnTo>
                <a:close/>
              </a:path>
            </a:pathLst>
          </a:custGeom>
          <a:solidFill>
            <a:srgbClr val="FF0000"/>
          </a:solidFill>
          <a:ln w="12192" cap="flat">
            <a:miter lim="127000"/>
          </a:ln>
        </p:spPr>
        <p:style>
          <a:lnRef idx="1">
            <a:srgbClr val="FF0000"/>
          </a:lnRef>
          <a:fillRef idx="0">
            <a:srgbClr val="000000">
              <a:alpha val="0"/>
            </a:srgbClr>
          </a:fillRef>
          <a:effectRef idx="0">
            <a:scrgbClr r="0" g="0" b="0"/>
          </a:effectRef>
          <a:fontRef idx="none"/>
        </p:style>
        <p:txBody>
          <a:bodyPr/>
          <a:lstStyle/>
          <a:p>
            <a:endParaRPr lang="tr-TR" dirty="0"/>
          </a:p>
        </p:txBody>
      </p:sp>
      <p:sp>
        <p:nvSpPr>
          <p:cNvPr id="15" name="Shape 787">
            <a:extLst>
              <a:ext uri="{FF2B5EF4-FFF2-40B4-BE49-F238E27FC236}">
                <a16:creationId xmlns:a16="http://schemas.microsoft.com/office/drawing/2014/main" id="{F220DC1D-6A3F-4886-A9D7-239EF118474C}"/>
              </a:ext>
            </a:extLst>
          </p:cNvPr>
          <p:cNvSpPr/>
          <p:nvPr/>
        </p:nvSpPr>
        <p:spPr>
          <a:xfrm>
            <a:off x="8806498" y="4121356"/>
            <a:ext cx="766445" cy="263525"/>
          </a:xfrm>
          <a:custGeom>
            <a:avLst/>
            <a:gdLst/>
            <a:ahLst/>
            <a:cxnLst/>
            <a:rect l="0" t="0" r="0" b="0"/>
            <a:pathLst>
              <a:path w="766572" h="263652">
                <a:moveTo>
                  <a:pt x="0" y="131826"/>
                </a:moveTo>
                <a:cubicBezTo>
                  <a:pt x="0" y="59055"/>
                  <a:pt x="171576" y="0"/>
                  <a:pt x="383286" y="0"/>
                </a:cubicBezTo>
                <a:cubicBezTo>
                  <a:pt x="594995" y="0"/>
                  <a:pt x="766572" y="59055"/>
                  <a:pt x="766572" y="131826"/>
                </a:cubicBezTo>
                <a:cubicBezTo>
                  <a:pt x="766572" y="204597"/>
                  <a:pt x="594995" y="263652"/>
                  <a:pt x="383286" y="263652"/>
                </a:cubicBezTo>
                <a:cubicBezTo>
                  <a:pt x="171576" y="263652"/>
                  <a:pt x="0" y="204597"/>
                  <a:pt x="0" y="131826"/>
                </a:cubicBezTo>
                <a:close/>
              </a:path>
            </a:pathLst>
          </a:custGeom>
          <a:ln w="38100" cap="flat">
            <a:round/>
          </a:ln>
        </p:spPr>
        <p:style>
          <a:lnRef idx="1">
            <a:srgbClr val="FF0000"/>
          </a:lnRef>
          <a:fillRef idx="0">
            <a:srgbClr val="000000">
              <a:alpha val="0"/>
            </a:srgbClr>
          </a:fillRef>
          <a:effectRef idx="0">
            <a:scrgbClr r="0" g="0" b="0"/>
          </a:effectRef>
          <a:fontRef idx="none"/>
        </p:style>
        <p:txBody>
          <a:bodyPr/>
          <a:lstStyle/>
          <a:p>
            <a:endParaRPr lang="tr-TR"/>
          </a:p>
        </p:txBody>
      </p:sp>
    </p:spTree>
    <p:extLst>
      <p:ext uri="{BB962C8B-B14F-4D97-AF65-F5344CB8AC3E}">
        <p14:creationId xmlns:p14="http://schemas.microsoft.com/office/powerpoint/2010/main" val="3453724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C78099B-D6CB-419E-A316-5323416446F5}"/>
              </a:ext>
            </a:extLst>
          </p:cNvPr>
          <p:cNvSpPr>
            <a:spLocks noGrp="1"/>
          </p:cNvSpPr>
          <p:nvPr>
            <p:ph type="title"/>
          </p:nvPr>
        </p:nvSpPr>
        <p:spPr>
          <a:xfrm>
            <a:off x="838200" y="-114935"/>
            <a:ext cx="10515600" cy="1325563"/>
          </a:xfrm>
        </p:spPr>
        <p:txBody>
          <a:bodyPr/>
          <a:lstStyle/>
          <a:p>
            <a:r>
              <a:rPr lang="tr-TR" sz="4400" kern="0" dirty="0">
                <a:solidFill>
                  <a:srgbClr val="000000"/>
                </a:solidFill>
                <a:effectLst/>
                <a:latin typeface="+mn-lt"/>
                <a:ea typeface="Calibri" panose="020F0502020204030204" pitchFamily="34" charset="0"/>
                <a:cs typeface="Arial" panose="020B0604020202020204" pitchFamily="34" charset="0"/>
              </a:rPr>
              <a:t>MATERYAL SAĞLAMA VE DAĞITIM ŞUBESİ</a:t>
            </a:r>
            <a:endParaRPr lang="tr-TR" dirty="0"/>
          </a:p>
        </p:txBody>
      </p:sp>
      <p:sp>
        <p:nvSpPr>
          <p:cNvPr id="3" name="İçerik Yer Tutucusu 2">
            <a:extLst>
              <a:ext uri="{FF2B5EF4-FFF2-40B4-BE49-F238E27FC236}">
                <a16:creationId xmlns:a16="http://schemas.microsoft.com/office/drawing/2014/main" id="{16CD0206-9860-4001-9002-61DDBAB4D58C}"/>
              </a:ext>
            </a:extLst>
          </p:cNvPr>
          <p:cNvSpPr>
            <a:spLocks noGrp="1"/>
          </p:cNvSpPr>
          <p:nvPr>
            <p:ph idx="1"/>
          </p:nvPr>
        </p:nvSpPr>
        <p:spPr>
          <a:xfrm>
            <a:off x="205740" y="941705"/>
            <a:ext cx="10515600" cy="4351338"/>
          </a:xfrm>
        </p:spPr>
        <p:txBody>
          <a:bodyPr>
            <a:normAutofit/>
          </a:bodyPr>
          <a:lstStyle/>
          <a:p>
            <a:pPr marL="663575" indent="0">
              <a:lnSpc>
                <a:spcPct val="107000"/>
              </a:lnSpc>
              <a:buNone/>
            </a:pPr>
            <a:r>
              <a:rPr lang="tr-TR" sz="14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Herhangi bir veri olmayan yayınlar </a:t>
            </a:r>
          </a:p>
          <a:p>
            <a:pPr marL="669925" marR="818515" indent="-6350" algn="just">
              <a:lnSpc>
                <a:spcPct val="108000"/>
              </a:lnSpc>
              <a:spcAft>
                <a:spcPts val="20"/>
              </a:spcAft>
            </a:pPr>
            <a:r>
              <a:rPr lang="tr-TR"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Süreli yayının sayılar bölümüne girdiğinizde yayına ait her hangi bir veri görülmüyorsa bu yayınla ilgili her hangi bir işlem yapmayınız. Mutlaka Materyal Sağlama ve Dağıtım Şubesi’nin kontrolündedir.</a:t>
            </a:r>
          </a:p>
        </p:txBody>
      </p:sp>
      <p:pic>
        <p:nvPicPr>
          <p:cNvPr id="4" name="Picture 797">
            <a:extLst>
              <a:ext uri="{FF2B5EF4-FFF2-40B4-BE49-F238E27FC236}">
                <a16:creationId xmlns:a16="http://schemas.microsoft.com/office/drawing/2014/main" id="{1819F169-50CF-4832-91B8-FED41426246E}"/>
              </a:ext>
            </a:extLst>
          </p:cNvPr>
          <p:cNvPicPr/>
          <p:nvPr/>
        </p:nvPicPr>
        <p:blipFill>
          <a:blip r:embed="rId2"/>
          <a:stretch>
            <a:fillRect/>
          </a:stretch>
        </p:blipFill>
        <p:spPr>
          <a:xfrm>
            <a:off x="906144" y="2010410"/>
            <a:ext cx="9457055" cy="4558030"/>
          </a:xfrm>
          <a:prstGeom prst="rect">
            <a:avLst/>
          </a:prstGeom>
        </p:spPr>
      </p:pic>
    </p:spTree>
    <p:extLst>
      <p:ext uri="{BB962C8B-B14F-4D97-AF65-F5344CB8AC3E}">
        <p14:creationId xmlns:p14="http://schemas.microsoft.com/office/powerpoint/2010/main" val="2535367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99D4042-C50A-428E-BE15-24509D09693E}"/>
              </a:ext>
            </a:extLst>
          </p:cNvPr>
          <p:cNvSpPr>
            <a:spLocks noGrp="1"/>
          </p:cNvSpPr>
          <p:nvPr>
            <p:ph type="title"/>
          </p:nvPr>
        </p:nvSpPr>
        <p:spPr>
          <a:xfrm>
            <a:off x="601980" y="75565"/>
            <a:ext cx="10515600" cy="1325563"/>
          </a:xfrm>
        </p:spPr>
        <p:txBody>
          <a:bodyPr/>
          <a:lstStyle/>
          <a:p>
            <a:r>
              <a:rPr lang="tr-TR" sz="4400" kern="0">
                <a:solidFill>
                  <a:srgbClr val="000000"/>
                </a:solidFill>
                <a:effectLst/>
                <a:latin typeface="+mn-lt"/>
                <a:ea typeface="Calibri" panose="020F0502020204030204" pitchFamily="34" charset="0"/>
                <a:cs typeface="Arial" panose="020B0604020202020204" pitchFamily="34" charset="0"/>
              </a:rPr>
              <a:t>MATERYAL SAĞLAMA VE DAĞITIM ŞUBESİ</a:t>
            </a:r>
            <a:endParaRPr lang="tr-TR"/>
          </a:p>
        </p:txBody>
      </p:sp>
      <p:sp>
        <p:nvSpPr>
          <p:cNvPr id="3" name="İçerik Yer Tutucusu 2">
            <a:extLst>
              <a:ext uri="{FF2B5EF4-FFF2-40B4-BE49-F238E27FC236}">
                <a16:creationId xmlns:a16="http://schemas.microsoft.com/office/drawing/2014/main" id="{310310E0-8389-4C56-B831-E9276F27C8CC}"/>
              </a:ext>
            </a:extLst>
          </p:cNvPr>
          <p:cNvSpPr>
            <a:spLocks noGrp="1"/>
          </p:cNvSpPr>
          <p:nvPr>
            <p:ph idx="1"/>
          </p:nvPr>
        </p:nvSpPr>
        <p:spPr>
          <a:xfrm>
            <a:off x="548640" y="1094104"/>
            <a:ext cx="10515600" cy="5596255"/>
          </a:xfrm>
        </p:spPr>
        <p:txBody>
          <a:bodyPr>
            <a:normAutofit/>
          </a:bodyPr>
          <a:lstStyle/>
          <a:p>
            <a:pPr marL="1003300" indent="0" algn="l">
              <a:lnSpc>
                <a:spcPct val="107000"/>
              </a:lnSpc>
              <a:spcAft>
                <a:spcPts val="20"/>
              </a:spcAft>
              <a:buNone/>
            </a:pPr>
            <a:r>
              <a:rPr lang="tr-TR" sz="14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Abone olunan süreli yayınların ödemeleri; Kütüphaneler ve Yayımlar Genel Müdürlüğü ile yayıncı arasında imzalanmış sözleşmede aşağıda belirtilen maddelere göre yapılmaktadır.</a:t>
            </a:r>
            <a:endParaRPr lang="tr-TR"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p>
            <a:pPr marL="40640" marR="194310" indent="-6350" algn="just">
              <a:lnSpc>
                <a:spcPct val="118000"/>
              </a:lnSpc>
              <a:spcAft>
                <a:spcPts val="20"/>
              </a:spcAft>
            </a:pPr>
            <a:r>
              <a:rPr lang="tr-TR"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Abone olunan süreli yayınlar, yayın tarihini takip eden yedi (7) gün içinde yayıncısı veya dağıtımcısı tarafından Bakanlıkça bildirilen kütüphanelere gönderilmelidir.</a:t>
            </a:r>
          </a:p>
          <a:p>
            <a:pPr marL="40640" marR="1183005" indent="-6350" algn="just">
              <a:lnSpc>
                <a:spcPct val="118000"/>
              </a:lnSpc>
              <a:spcAft>
                <a:spcPts val="20"/>
              </a:spcAft>
            </a:pPr>
            <a:r>
              <a:rPr lang="tr-TR"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Kütüphanelere gönderilen süreli yayınların bir örneği, gönderi belgelerinin aslı ile birlikte Materyal Sağlama ve Dağıtım Şubesi’ne gönderilmelidir. Ödeme işlemlerinin başlatılabilmesi için yayın örnekleri ve ödeme belgelerinin Materyal Sağlama ve Dağıtım Şubesi’ne teslimi de gerekmektedir.</a:t>
            </a:r>
          </a:p>
          <a:p>
            <a:pPr marL="40640" marR="1183640" indent="-6350" algn="just">
              <a:lnSpc>
                <a:spcPct val="118000"/>
              </a:lnSpc>
              <a:spcAft>
                <a:spcPts val="20"/>
              </a:spcAft>
            </a:pPr>
            <a:r>
              <a:rPr lang="tr-TR"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Çıkış aralığı içerisinde kütüphanelere art arda 2 sayının gönderilmediği ve derleme nüshalarının </a:t>
            </a:r>
            <a:r>
              <a:rPr lang="tr-TR" sz="1400" u="sng" dirty="0">
                <a:solidFill>
                  <a:srgbClr val="FF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tamamının</a:t>
            </a:r>
            <a:r>
              <a:rPr lang="tr-TR" sz="1400" u="sng"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r>
              <a:rPr lang="tr-TR"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teslim edilmediği belirlenen süreli yayınların, abonelik işlemleri iptal edilecek ve Yayıncı herhangi bir hak talebinde bulunamayacaktır.</a:t>
            </a:r>
          </a:p>
          <a:p>
            <a:pPr marL="40640" marR="1182370" indent="-6350" algn="just">
              <a:lnSpc>
                <a:spcPct val="118000"/>
              </a:lnSpc>
              <a:spcAft>
                <a:spcPts val="20"/>
              </a:spcAft>
            </a:pPr>
            <a:r>
              <a:rPr lang="tr-TR"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Ödeme, süreli yayının çıkış aralığı dikkate alınarak Temmuz ve Aralık aylarında olmak üzere iki dönem halinde yapılacaktır. Yıl içinde yapılan 2 ödemeden hariç, sonradan kütüphanelere yapılan gönderiler fatura edilse bile ödeme yapılmayacaktır. 5 Aralık’tan sonra Genel Müdürlüğümüze ulaşan ödemeye esas (fatura, makbuz, gönderi belgeleri vb.) belgelerin </a:t>
            </a:r>
            <a:r>
              <a:rPr lang="tr-TR" sz="1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ödemeleri yılı içerisinde yapılmayacaktır. Anlaşma 1 Ocak-31 Aralık tarihlerini kapsadığı için, 31 Aralık’tan sonra yapılan gönderilere ve ödemeye esas belgelere herhangi bir ödeme yapılmayacaktır.</a:t>
            </a:r>
          </a:p>
          <a:p>
            <a:pPr marL="40640" marR="6350" indent="-6350" algn="just">
              <a:lnSpc>
                <a:spcPct val="118000"/>
              </a:lnSpc>
              <a:spcAft>
                <a:spcPts val="20"/>
              </a:spcAft>
            </a:pPr>
            <a:r>
              <a:rPr lang="tr-TR" sz="1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Yayıncılara, kütüphanelere gönderilen sayılar kadar ödeme yapılacaktır.</a:t>
            </a:r>
          </a:p>
          <a:p>
            <a:pPr marL="40640" marR="959485" indent="-6350" algn="just">
              <a:lnSpc>
                <a:spcPct val="118000"/>
              </a:lnSpc>
              <a:spcAft>
                <a:spcPts val="20"/>
              </a:spcAft>
            </a:pPr>
            <a:r>
              <a:rPr lang="tr-TR" sz="15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İki sayının bir arada yayınlanması durumunda ödeme tek sayı üzerinden yapılacaktır. (Yılda en fazla iki defa birleşik sayı çıkarılabilir.)</a:t>
            </a:r>
          </a:p>
          <a:p>
            <a:pPr marL="0" indent="0">
              <a:buNone/>
            </a:pPr>
            <a:endParaRPr lang="tr-TR"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7196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3F6CEFD-3EBC-4DB8-B8FC-749BC4633E1B}"/>
              </a:ext>
            </a:extLst>
          </p:cNvPr>
          <p:cNvSpPr>
            <a:spLocks noGrp="1"/>
          </p:cNvSpPr>
          <p:nvPr>
            <p:ph type="title"/>
          </p:nvPr>
        </p:nvSpPr>
        <p:spPr/>
        <p:txBody>
          <a:bodyPr/>
          <a:lstStyle/>
          <a:p>
            <a:r>
              <a:rPr lang="tr-TR" sz="4400" kern="0" dirty="0">
                <a:solidFill>
                  <a:srgbClr val="000000"/>
                </a:solidFill>
                <a:effectLst/>
                <a:latin typeface="+mn-lt"/>
                <a:ea typeface="Calibri" panose="020F0502020204030204" pitchFamily="34" charset="0"/>
                <a:cs typeface="Arial" panose="020B0604020202020204" pitchFamily="34" charset="0"/>
              </a:rPr>
              <a:t>MATERYAL SAĞLAMA VE DAĞITIM ŞUBESİ</a:t>
            </a:r>
            <a:endParaRPr lang="tr-TR" dirty="0"/>
          </a:p>
        </p:txBody>
      </p:sp>
      <p:sp>
        <p:nvSpPr>
          <p:cNvPr id="3" name="İçerik Yer Tutucusu 2">
            <a:extLst>
              <a:ext uri="{FF2B5EF4-FFF2-40B4-BE49-F238E27FC236}">
                <a16:creationId xmlns:a16="http://schemas.microsoft.com/office/drawing/2014/main" id="{0AE0D111-828C-4472-84FB-9B65135B9B57}"/>
              </a:ext>
            </a:extLst>
          </p:cNvPr>
          <p:cNvSpPr>
            <a:spLocks noGrp="1"/>
          </p:cNvSpPr>
          <p:nvPr>
            <p:ph idx="1"/>
          </p:nvPr>
        </p:nvSpPr>
        <p:spPr/>
        <p:txBody>
          <a:bodyPr/>
          <a:lstStyle/>
          <a:p>
            <a:pPr marL="9525" marR="212090" indent="-6350" algn="l">
              <a:lnSpc>
                <a:spcPct val="106000"/>
              </a:lnSpc>
              <a:spcAft>
                <a:spcPts val="1280"/>
              </a:spcAft>
            </a:pPr>
            <a:r>
              <a:rPr lang="tr-TR" sz="14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Kütüphane sorumlularının Dikkatine!</a:t>
            </a:r>
            <a:endParaRPr lang="tr-TR"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p>
            <a:pPr marL="12700" marR="1005840" indent="-6350" algn="l">
              <a:lnSpc>
                <a:spcPct val="104000"/>
              </a:lnSpc>
              <a:spcAft>
                <a:spcPts val="55"/>
              </a:spcAft>
            </a:pPr>
            <a:r>
              <a:rPr lang="tr-TR"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Aktivasyon ve yetkilendirme işlemleri yapılmayan kütüphanelerin olduğu görülmektedir. . Bu işlemlerde sorun yaşayan kütüphane yetkililerinin yaşanan sorunu ivedi olarak </a:t>
            </a:r>
            <a:r>
              <a:rPr lang="tr-TR" sz="1400" u="sng" dirty="0">
                <a:solidFill>
                  <a:srgbClr val="0563C1"/>
                </a:solidFill>
                <a:effectLst/>
                <a:uFill>
                  <a:solidFill>
                    <a:srgbClr val="0563C1"/>
                  </a:solidFill>
                </a:uFill>
                <a:latin typeface="Times New Roman" panose="02020603050405020304" pitchFamily="18" charset="0"/>
                <a:ea typeface="Arial" panose="020B0604020202020204" pitchFamily="34" charset="0"/>
                <a:cs typeface="Times New Roman" panose="02020603050405020304" pitchFamily="18" charset="0"/>
              </a:rPr>
              <a:t>kygmsureli@ktb.gov.tr </a:t>
            </a:r>
            <a:r>
              <a:rPr lang="tr-TR"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adresine bildirmeleri gerekmektedir.</a:t>
            </a:r>
          </a:p>
          <a:p>
            <a:pPr marL="9525" marR="1005840" indent="-6350" algn="just">
              <a:lnSpc>
                <a:spcPct val="112000"/>
              </a:lnSpc>
              <a:spcAft>
                <a:spcPts val="0"/>
              </a:spcAft>
            </a:pPr>
            <a:r>
              <a:rPr lang="tr-TR"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Süreli yayınların ödemelerinin yapılabilmesi için, sisteme dergi görsellerini yükleyen dergilerin   onaylama işlemlerinin Haziran ayı içinde tamamlanması gerekmektedir.</a:t>
            </a:r>
          </a:p>
          <a:p>
            <a:pPr marL="9525" marR="509905" indent="-6350" algn="just">
              <a:lnSpc>
                <a:spcPct val="112000"/>
              </a:lnSpc>
              <a:spcAft>
                <a:spcPts val="2920"/>
              </a:spcAft>
            </a:pPr>
            <a:r>
              <a:rPr lang="tr-TR"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Dergi görselleri yüklenmeyen dergilerin onaylama işleminin yapılmamasına dikkat edilmelidir. . Dergi görselleri yüklenmiş olan ve sayı örnekleri kütüphanelere gönderilmiş olan dergilerin hangi kütüphaneler tarafından onaylanıp onaylanmadığı yayıncının Şubeye teslim ettiği gönderi belgeleri ile ve de ayrıca sistemden, hem ilgili şube hem de yayıncılar tarafından takip edilebilmektedir.</a:t>
            </a:r>
          </a:p>
          <a:p>
            <a:endParaRPr lang="tr-TR" dirty="0"/>
          </a:p>
        </p:txBody>
      </p:sp>
    </p:spTree>
    <p:extLst>
      <p:ext uri="{BB962C8B-B14F-4D97-AF65-F5344CB8AC3E}">
        <p14:creationId xmlns:p14="http://schemas.microsoft.com/office/powerpoint/2010/main" val="2651464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6E0460C-2A42-485A-9FA9-5F9D4D4E9002}"/>
              </a:ext>
            </a:extLst>
          </p:cNvPr>
          <p:cNvSpPr>
            <a:spLocks noGrp="1"/>
          </p:cNvSpPr>
          <p:nvPr>
            <p:ph type="title"/>
          </p:nvPr>
        </p:nvSpPr>
        <p:spPr/>
        <p:txBody>
          <a:bodyPr/>
          <a:lstStyle/>
          <a:p>
            <a:r>
              <a:rPr lang="tr-TR" sz="4400" kern="0" dirty="0">
                <a:solidFill>
                  <a:srgbClr val="000000"/>
                </a:solidFill>
                <a:effectLst/>
                <a:latin typeface="+mn-lt"/>
                <a:ea typeface="Calibri" panose="020F0502020204030204" pitchFamily="34" charset="0"/>
                <a:cs typeface="Arial" panose="020B0604020202020204" pitchFamily="34" charset="0"/>
              </a:rPr>
              <a:t>MATERYAL SAĞLAMA VE DAĞITIM ŞUBESİ</a:t>
            </a:r>
            <a:endParaRPr lang="tr-TR" dirty="0"/>
          </a:p>
        </p:txBody>
      </p:sp>
      <p:sp>
        <p:nvSpPr>
          <p:cNvPr id="3" name="İçerik Yer Tutucusu 2">
            <a:extLst>
              <a:ext uri="{FF2B5EF4-FFF2-40B4-BE49-F238E27FC236}">
                <a16:creationId xmlns:a16="http://schemas.microsoft.com/office/drawing/2014/main" id="{BD84C1D5-0A22-459F-9358-838871F08438}"/>
              </a:ext>
            </a:extLst>
          </p:cNvPr>
          <p:cNvSpPr>
            <a:spLocks noGrp="1"/>
          </p:cNvSpPr>
          <p:nvPr>
            <p:ph idx="1"/>
          </p:nvPr>
        </p:nvSpPr>
        <p:spPr/>
        <p:txBody>
          <a:bodyPr/>
          <a:lstStyle/>
          <a:p>
            <a:endParaRPr lang="tr-TR" dirty="0"/>
          </a:p>
          <a:p>
            <a:endParaRPr lang="tr-TR" dirty="0"/>
          </a:p>
          <a:p>
            <a:pPr marL="0" indent="0">
              <a:buNone/>
            </a:pPr>
            <a:endParaRPr lang="tr-TR" dirty="0"/>
          </a:p>
          <a:p>
            <a:pPr marL="0" indent="0">
              <a:buNone/>
            </a:pPr>
            <a:r>
              <a:rPr lang="tr-TR" sz="1800" dirty="0">
                <a:solidFill>
                  <a:srgbClr val="000000"/>
                </a:solidFill>
                <a:latin typeface="Arial" panose="020B0604020202020204" pitchFamily="34" charset="0"/>
                <a:ea typeface="Arial" panose="020B0604020202020204" pitchFamily="34" charset="0"/>
              </a:rPr>
              <a:t> 	S</a:t>
            </a:r>
            <a:r>
              <a:rPr lang="tr-TR" sz="1800" dirty="0">
                <a:solidFill>
                  <a:srgbClr val="000000"/>
                </a:solidFill>
                <a:effectLst/>
                <a:latin typeface="Arial" panose="020B0604020202020204" pitchFamily="34" charset="0"/>
                <a:ea typeface="Arial" panose="020B0604020202020204" pitchFamily="34" charset="0"/>
              </a:rPr>
              <a:t>istemimiz </a:t>
            </a:r>
            <a:r>
              <a:rPr lang="tr-TR" sz="1800" u="sng" dirty="0">
                <a:solidFill>
                  <a:srgbClr val="0563C1"/>
                </a:solidFill>
                <a:effectLst/>
                <a:latin typeface="Arial" panose="020B0604020202020204" pitchFamily="34" charset="0"/>
                <a:ea typeface="Arial" panose="020B0604020202020204" pitchFamily="34" charset="0"/>
                <a:hlinkClick r:id="rId2"/>
              </a:rPr>
              <a:t>https://ekygm.gov.tr</a:t>
            </a:r>
            <a:r>
              <a:rPr lang="tr-TR" sz="1800" u="sng" dirty="0">
                <a:solidFill>
                  <a:srgbClr val="0563C1"/>
                </a:solidFill>
                <a:effectLst/>
                <a:uFill>
                  <a:solidFill>
                    <a:srgbClr val="0563C1"/>
                  </a:solidFill>
                </a:uFill>
                <a:latin typeface="Arial" panose="020B0604020202020204" pitchFamily="34" charset="0"/>
                <a:ea typeface="Arial" panose="020B0604020202020204" pitchFamily="34" charset="0"/>
              </a:rPr>
              <a:t> </a:t>
            </a:r>
            <a:r>
              <a:rPr lang="tr-TR" sz="1800" dirty="0">
                <a:solidFill>
                  <a:srgbClr val="000000"/>
                </a:solidFill>
                <a:effectLst/>
                <a:latin typeface="Arial" panose="020B0604020202020204" pitchFamily="34" charset="0"/>
                <a:ea typeface="Arial" panose="020B0604020202020204" pitchFamily="34" charset="0"/>
              </a:rPr>
              <a:t>adresinden hizmet vermektedir.</a:t>
            </a:r>
            <a:endParaRPr lang="tr-TR" dirty="0"/>
          </a:p>
        </p:txBody>
      </p:sp>
    </p:spTree>
    <p:extLst>
      <p:ext uri="{BB962C8B-B14F-4D97-AF65-F5344CB8AC3E}">
        <p14:creationId xmlns:p14="http://schemas.microsoft.com/office/powerpoint/2010/main" val="2324056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3175F6E-AE33-4626-BECE-B4A2AC53B2EA}"/>
              </a:ext>
            </a:extLst>
          </p:cNvPr>
          <p:cNvSpPr>
            <a:spLocks noGrp="1"/>
          </p:cNvSpPr>
          <p:nvPr>
            <p:ph type="title"/>
          </p:nvPr>
        </p:nvSpPr>
        <p:spPr>
          <a:xfrm>
            <a:off x="838200" y="210745"/>
            <a:ext cx="10515600" cy="791322"/>
          </a:xfrm>
        </p:spPr>
        <p:txBody>
          <a:bodyPr/>
          <a:lstStyle/>
          <a:p>
            <a:r>
              <a:rPr lang="tr-TR" sz="4400" kern="0" dirty="0">
                <a:solidFill>
                  <a:srgbClr val="000000"/>
                </a:solidFill>
                <a:effectLst/>
                <a:latin typeface="+mn-lt"/>
                <a:ea typeface="Calibri" panose="020F0502020204030204" pitchFamily="34" charset="0"/>
                <a:cs typeface="Arial" panose="020B0604020202020204" pitchFamily="34" charset="0"/>
              </a:rPr>
              <a:t>MATERYAL SAĞLAMA VE DAĞITIM ŞUBESİ</a:t>
            </a:r>
            <a:endParaRPr lang="tr-TR" dirty="0"/>
          </a:p>
        </p:txBody>
      </p:sp>
      <p:sp>
        <p:nvSpPr>
          <p:cNvPr id="3" name="İçerik Yer Tutucusu 2">
            <a:extLst>
              <a:ext uri="{FF2B5EF4-FFF2-40B4-BE49-F238E27FC236}">
                <a16:creationId xmlns:a16="http://schemas.microsoft.com/office/drawing/2014/main" id="{31D34FCA-12AE-4CCE-AD8C-CC1509F451DE}"/>
              </a:ext>
            </a:extLst>
          </p:cNvPr>
          <p:cNvSpPr>
            <a:spLocks noGrp="1"/>
          </p:cNvSpPr>
          <p:nvPr>
            <p:ph idx="1"/>
          </p:nvPr>
        </p:nvSpPr>
        <p:spPr>
          <a:xfrm>
            <a:off x="838200" y="852580"/>
            <a:ext cx="10515600" cy="4351338"/>
          </a:xfrm>
        </p:spPr>
        <p:txBody>
          <a:bodyPr/>
          <a:lstStyle/>
          <a:p>
            <a:pPr marL="131445" indent="-6350">
              <a:lnSpc>
                <a:spcPct val="107000"/>
              </a:lnSpc>
              <a:spcAft>
                <a:spcPts val="115"/>
              </a:spcAft>
            </a:pPr>
            <a:r>
              <a:rPr lang="tr-TR" sz="14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Aktivasyon</a:t>
            </a:r>
          </a:p>
          <a:p>
            <a:pPr marL="131445" marR="327660" indent="-6350" algn="just">
              <a:lnSpc>
                <a:spcPct val="118000"/>
              </a:lnSpc>
              <a:spcAft>
                <a:spcPts val="20"/>
              </a:spcAft>
            </a:pPr>
            <a:r>
              <a:rPr lang="tr-TR"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Materyal Sağlama Şubesi tarafından yürütülen işlemlerle ilgili olarak kütüphaneler tarafından gerçekleştirilecek çalışmalar için </a:t>
            </a:r>
            <a:r>
              <a:rPr lang="tr-TR" sz="14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Yayın Standartları ve Derleme Bilgi Sistemi’</a:t>
            </a:r>
            <a:r>
              <a:rPr lang="tr-TR"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nden </a:t>
            </a:r>
            <a:r>
              <a:rPr lang="tr-TR" sz="14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aktivasyon </a:t>
            </a:r>
            <a:r>
              <a:rPr lang="tr-TR"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işlemini gerçekleştirmesi gerekmektedir. Aktivasyon işlemi gerçekleştirilmeden Materyal Sağlama ve Satın Alma Bilgi Sistemi’nde herhangi bir işlem yapılamaz. Yardım ekranından </a:t>
            </a:r>
            <a:r>
              <a:rPr lang="tr-TR" sz="14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Kullanıcı Girişi </a:t>
            </a:r>
            <a:r>
              <a:rPr lang="tr-TR"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bölümünde belirtilen işlemlerin gerçekleştirilmesi gerekmektedir.</a:t>
            </a:r>
          </a:p>
          <a:p>
            <a:endParaRPr lang="tr-TR" dirty="0"/>
          </a:p>
        </p:txBody>
      </p:sp>
      <p:grpSp>
        <p:nvGrpSpPr>
          <p:cNvPr id="8" name="Group 6612">
            <a:extLst>
              <a:ext uri="{FF2B5EF4-FFF2-40B4-BE49-F238E27FC236}">
                <a16:creationId xmlns:a16="http://schemas.microsoft.com/office/drawing/2014/main" id="{14EBC505-AAE0-4F8C-BF16-487C753DD972}"/>
              </a:ext>
            </a:extLst>
          </p:cNvPr>
          <p:cNvGrpSpPr/>
          <p:nvPr/>
        </p:nvGrpSpPr>
        <p:grpSpPr>
          <a:xfrm>
            <a:off x="1048422" y="2350135"/>
            <a:ext cx="9664401" cy="4351339"/>
            <a:chOff x="0" y="0"/>
            <a:chExt cx="8427720" cy="4507992"/>
          </a:xfrm>
        </p:grpSpPr>
        <p:pic>
          <p:nvPicPr>
            <p:cNvPr id="9" name="Picture 21">
              <a:extLst>
                <a:ext uri="{FF2B5EF4-FFF2-40B4-BE49-F238E27FC236}">
                  <a16:creationId xmlns:a16="http://schemas.microsoft.com/office/drawing/2014/main" id="{BBC8E3AE-CC3B-4DB9-9822-C10316D3F473}"/>
                </a:ext>
              </a:extLst>
            </p:cNvPr>
            <p:cNvPicPr/>
            <p:nvPr/>
          </p:nvPicPr>
          <p:blipFill>
            <a:blip r:embed="rId3"/>
            <a:stretch>
              <a:fillRect/>
            </a:stretch>
          </p:blipFill>
          <p:spPr>
            <a:xfrm>
              <a:off x="0" y="0"/>
              <a:ext cx="8427720" cy="4507992"/>
            </a:xfrm>
            <a:prstGeom prst="rect">
              <a:avLst/>
            </a:prstGeom>
          </p:spPr>
        </p:pic>
        <p:sp>
          <p:nvSpPr>
            <p:cNvPr id="10" name="Shape 8599">
              <a:extLst>
                <a:ext uri="{FF2B5EF4-FFF2-40B4-BE49-F238E27FC236}">
                  <a16:creationId xmlns:a16="http://schemas.microsoft.com/office/drawing/2014/main" id="{2D42A312-D2C7-4A87-A838-AC7248A93D82}"/>
                </a:ext>
              </a:extLst>
            </p:cNvPr>
            <p:cNvSpPr/>
            <p:nvPr/>
          </p:nvSpPr>
          <p:spPr>
            <a:xfrm>
              <a:off x="1043940" y="178308"/>
              <a:ext cx="914400" cy="91440"/>
            </a:xfrm>
            <a:custGeom>
              <a:avLst/>
              <a:gdLst/>
              <a:ahLst/>
              <a:cxnLst/>
              <a:rect l="0" t="0" r="0" b="0"/>
              <a:pathLst>
                <a:path w="914400" h="91440">
                  <a:moveTo>
                    <a:pt x="0" y="0"/>
                  </a:moveTo>
                  <a:lnTo>
                    <a:pt x="914400" y="0"/>
                  </a:lnTo>
                  <a:lnTo>
                    <a:pt x="914400" y="91440"/>
                  </a:lnTo>
                  <a:lnTo>
                    <a:pt x="0" y="91440"/>
                  </a:lnTo>
                  <a:lnTo>
                    <a:pt x="0" y="0"/>
                  </a:lnTo>
                </a:path>
              </a:pathLst>
            </a:custGeom>
            <a:ln w="0" cap="flat">
              <a:miter lim="127000"/>
            </a:ln>
          </p:spPr>
          <p:style>
            <a:lnRef idx="0">
              <a:srgbClr val="000000">
                <a:alpha val="0"/>
              </a:srgbClr>
            </a:lnRef>
            <a:fillRef idx="1">
              <a:srgbClr val="F2F2F2"/>
            </a:fillRef>
            <a:effectRef idx="0">
              <a:scrgbClr r="0" g="0" b="0"/>
            </a:effectRef>
            <a:fontRef idx="none"/>
          </p:style>
          <p:txBody>
            <a:bodyPr/>
            <a:lstStyle/>
            <a:p>
              <a:endParaRPr lang="tr-TR"/>
            </a:p>
          </p:txBody>
        </p:sp>
        <p:sp>
          <p:nvSpPr>
            <p:cNvPr id="11" name="Shape 23">
              <a:extLst>
                <a:ext uri="{FF2B5EF4-FFF2-40B4-BE49-F238E27FC236}">
                  <a16:creationId xmlns:a16="http://schemas.microsoft.com/office/drawing/2014/main" id="{46B713F8-78DD-47D8-8B97-E40225AB4BC2}"/>
                </a:ext>
              </a:extLst>
            </p:cNvPr>
            <p:cNvSpPr/>
            <p:nvPr/>
          </p:nvSpPr>
          <p:spPr>
            <a:xfrm>
              <a:off x="1043940" y="178308"/>
              <a:ext cx="914400" cy="91440"/>
            </a:xfrm>
            <a:custGeom>
              <a:avLst/>
              <a:gdLst/>
              <a:ahLst/>
              <a:cxnLst/>
              <a:rect l="0" t="0" r="0" b="0"/>
              <a:pathLst>
                <a:path w="914400" h="91440">
                  <a:moveTo>
                    <a:pt x="0" y="91440"/>
                  </a:moveTo>
                  <a:lnTo>
                    <a:pt x="914400" y="91440"/>
                  </a:lnTo>
                  <a:lnTo>
                    <a:pt x="914400" y="0"/>
                  </a:lnTo>
                  <a:lnTo>
                    <a:pt x="0" y="0"/>
                  </a:lnTo>
                  <a:close/>
                </a:path>
              </a:pathLst>
            </a:custGeom>
            <a:ln w="12192" cap="flat">
              <a:miter lim="127000"/>
            </a:ln>
          </p:spPr>
          <p:style>
            <a:lnRef idx="1">
              <a:srgbClr val="F2F2F2"/>
            </a:lnRef>
            <a:fillRef idx="0">
              <a:srgbClr val="000000">
                <a:alpha val="0"/>
              </a:srgbClr>
            </a:fillRef>
            <a:effectRef idx="0">
              <a:scrgbClr r="0" g="0" b="0"/>
            </a:effectRef>
            <a:fontRef idx="none"/>
          </p:style>
          <p:txBody>
            <a:bodyPr/>
            <a:lstStyle/>
            <a:p>
              <a:endParaRPr lang="tr-TR"/>
            </a:p>
          </p:txBody>
        </p:sp>
      </p:grpSp>
    </p:spTree>
    <p:extLst>
      <p:ext uri="{BB962C8B-B14F-4D97-AF65-F5344CB8AC3E}">
        <p14:creationId xmlns:p14="http://schemas.microsoft.com/office/powerpoint/2010/main" val="3657779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FC1EFB3-C845-43D8-8E34-E55C2383217F}"/>
              </a:ext>
            </a:extLst>
          </p:cNvPr>
          <p:cNvSpPr>
            <a:spLocks noGrp="1"/>
          </p:cNvSpPr>
          <p:nvPr>
            <p:ph type="title"/>
          </p:nvPr>
        </p:nvSpPr>
        <p:spPr/>
        <p:txBody>
          <a:bodyPr/>
          <a:lstStyle/>
          <a:p>
            <a:r>
              <a:rPr lang="tr-TR" sz="4400" kern="0" dirty="0">
                <a:solidFill>
                  <a:srgbClr val="000000"/>
                </a:solidFill>
                <a:effectLst/>
                <a:latin typeface="+mn-lt"/>
                <a:ea typeface="Calibri" panose="020F0502020204030204" pitchFamily="34" charset="0"/>
                <a:cs typeface="Arial" panose="020B0604020202020204" pitchFamily="34" charset="0"/>
              </a:rPr>
              <a:t>MATERYAL SAĞLAMA VE DAĞITIM ŞUBESİ</a:t>
            </a:r>
            <a:endParaRPr lang="tr-TR" dirty="0"/>
          </a:p>
        </p:txBody>
      </p:sp>
      <p:sp>
        <p:nvSpPr>
          <p:cNvPr id="3" name="İçerik Yer Tutucusu 2">
            <a:extLst>
              <a:ext uri="{FF2B5EF4-FFF2-40B4-BE49-F238E27FC236}">
                <a16:creationId xmlns:a16="http://schemas.microsoft.com/office/drawing/2014/main" id="{A938F2C1-562C-4BE9-A12F-73A035141F15}"/>
              </a:ext>
            </a:extLst>
          </p:cNvPr>
          <p:cNvSpPr>
            <a:spLocks noGrp="1"/>
          </p:cNvSpPr>
          <p:nvPr>
            <p:ph idx="1"/>
          </p:nvPr>
        </p:nvSpPr>
        <p:spPr/>
        <p:txBody>
          <a:bodyPr/>
          <a:lstStyle/>
          <a:p>
            <a:endParaRPr lang="tr-TR" dirty="0"/>
          </a:p>
        </p:txBody>
      </p:sp>
      <p:grpSp>
        <p:nvGrpSpPr>
          <p:cNvPr id="4" name="Group 8152">
            <a:extLst>
              <a:ext uri="{FF2B5EF4-FFF2-40B4-BE49-F238E27FC236}">
                <a16:creationId xmlns:a16="http://schemas.microsoft.com/office/drawing/2014/main" id="{44B2CA5B-4850-45D8-9842-BB450CD86581}"/>
              </a:ext>
            </a:extLst>
          </p:cNvPr>
          <p:cNvGrpSpPr/>
          <p:nvPr/>
        </p:nvGrpSpPr>
        <p:grpSpPr>
          <a:xfrm>
            <a:off x="838200" y="1825624"/>
            <a:ext cx="10515600" cy="4351337"/>
            <a:chOff x="0" y="0"/>
            <a:chExt cx="8569452" cy="3590544"/>
          </a:xfrm>
        </p:grpSpPr>
        <p:pic>
          <p:nvPicPr>
            <p:cNvPr id="5" name="Picture 102">
              <a:extLst>
                <a:ext uri="{FF2B5EF4-FFF2-40B4-BE49-F238E27FC236}">
                  <a16:creationId xmlns:a16="http://schemas.microsoft.com/office/drawing/2014/main" id="{C99537F5-F99C-4FBB-9882-CE7894A53214}"/>
                </a:ext>
              </a:extLst>
            </p:cNvPr>
            <p:cNvPicPr/>
            <p:nvPr/>
          </p:nvPicPr>
          <p:blipFill>
            <a:blip r:embed="rId2"/>
            <a:stretch>
              <a:fillRect/>
            </a:stretch>
          </p:blipFill>
          <p:spPr>
            <a:xfrm>
              <a:off x="0" y="0"/>
              <a:ext cx="8569452" cy="3590544"/>
            </a:xfrm>
            <a:prstGeom prst="rect">
              <a:avLst/>
            </a:prstGeom>
          </p:spPr>
        </p:pic>
        <p:sp>
          <p:nvSpPr>
            <p:cNvPr id="6" name="Shape 103">
              <a:extLst>
                <a:ext uri="{FF2B5EF4-FFF2-40B4-BE49-F238E27FC236}">
                  <a16:creationId xmlns:a16="http://schemas.microsoft.com/office/drawing/2014/main" id="{5CBF9132-B375-4C0A-A92E-6E4A58E6DFB1}"/>
                </a:ext>
              </a:extLst>
            </p:cNvPr>
            <p:cNvSpPr/>
            <p:nvPr/>
          </p:nvSpPr>
          <p:spPr>
            <a:xfrm>
              <a:off x="2673858" y="509778"/>
              <a:ext cx="1673352" cy="754380"/>
            </a:xfrm>
            <a:custGeom>
              <a:avLst/>
              <a:gdLst/>
              <a:ahLst/>
              <a:cxnLst/>
              <a:rect l="0" t="0" r="0" b="0"/>
              <a:pathLst>
                <a:path w="1673352" h="754380">
                  <a:moveTo>
                    <a:pt x="0" y="377190"/>
                  </a:moveTo>
                  <a:cubicBezTo>
                    <a:pt x="0" y="168910"/>
                    <a:pt x="374650" y="0"/>
                    <a:pt x="836676" y="0"/>
                  </a:cubicBezTo>
                  <a:cubicBezTo>
                    <a:pt x="1298702" y="0"/>
                    <a:pt x="1673352" y="168910"/>
                    <a:pt x="1673352" y="377190"/>
                  </a:cubicBezTo>
                  <a:cubicBezTo>
                    <a:pt x="1673352" y="585470"/>
                    <a:pt x="1298702" y="754380"/>
                    <a:pt x="836676" y="754380"/>
                  </a:cubicBezTo>
                  <a:cubicBezTo>
                    <a:pt x="374650" y="754380"/>
                    <a:pt x="0" y="585470"/>
                    <a:pt x="0" y="377190"/>
                  </a:cubicBezTo>
                  <a:close/>
                </a:path>
              </a:pathLst>
            </a:custGeom>
            <a:ln w="38100" cap="flat">
              <a:round/>
            </a:ln>
          </p:spPr>
          <p:style>
            <a:lnRef idx="1">
              <a:srgbClr val="FFC000"/>
            </a:lnRef>
            <a:fillRef idx="0">
              <a:srgbClr val="000000">
                <a:alpha val="0"/>
              </a:srgbClr>
            </a:fillRef>
            <a:effectRef idx="0">
              <a:scrgbClr r="0" g="0" b="0"/>
            </a:effectRef>
            <a:fontRef idx="none"/>
          </p:style>
          <p:txBody>
            <a:bodyPr/>
            <a:lstStyle/>
            <a:p>
              <a:endParaRPr lang="tr-TR"/>
            </a:p>
          </p:txBody>
        </p:sp>
      </p:grpSp>
    </p:spTree>
    <p:extLst>
      <p:ext uri="{BB962C8B-B14F-4D97-AF65-F5344CB8AC3E}">
        <p14:creationId xmlns:p14="http://schemas.microsoft.com/office/powerpoint/2010/main" val="1420987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AB08F20-95D9-4A05-A445-E006D80B755B}"/>
              </a:ext>
            </a:extLst>
          </p:cNvPr>
          <p:cNvSpPr>
            <a:spLocks noGrp="1"/>
          </p:cNvSpPr>
          <p:nvPr>
            <p:ph type="title"/>
          </p:nvPr>
        </p:nvSpPr>
        <p:spPr>
          <a:xfrm>
            <a:off x="642906" y="18255"/>
            <a:ext cx="10515600" cy="1325563"/>
          </a:xfrm>
        </p:spPr>
        <p:txBody>
          <a:bodyPr/>
          <a:lstStyle/>
          <a:p>
            <a:r>
              <a:rPr lang="tr-TR" sz="4400" kern="0" dirty="0">
                <a:solidFill>
                  <a:srgbClr val="000000"/>
                </a:solidFill>
                <a:effectLst/>
                <a:latin typeface="+mn-lt"/>
                <a:ea typeface="Calibri" panose="020F0502020204030204" pitchFamily="34" charset="0"/>
                <a:cs typeface="Arial" panose="020B0604020202020204" pitchFamily="34" charset="0"/>
              </a:rPr>
              <a:t>MATERYAL SAĞLAMA VE DAĞITIM ŞUBESİ</a:t>
            </a:r>
            <a:endParaRPr lang="tr-TR" dirty="0"/>
          </a:p>
        </p:txBody>
      </p:sp>
      <p:sp>
        <p:nvSpPr>
          <p:cNvPr id="3" name="İçerik Yer Tutucusu 2">
            <a:extLst>
              <a:ext uri="{FF2B5EF4-FFF2-40B4-BE49-F238E27FC236}">
                <a16:creationId xmlns:a16="http://schemas.microsoft.com/office/drawing/2014/main" id="{E6B118E1-D78C-4EB1-841B-D6388E5658D2}"/>
              </a:ext>
            </a:extLst>
          </p:cNvPr>
          <p:cNvSpPr>
            <a:spLocks noGrp="1"/>
          </p:cNvSpPr>
          <p:nvPr>
            <p:ph idx="1"/>
          </p:nvPr>
        </p:nvSpPr>
        <p:spPr>
          <a:xfrm>
            <a:off x="591919" y="956049"/>
            <a:ext cx="10515600" cy="4351338"/>
          </a:xfrm>
        </p:spPr>
        <p:txBody>
          <a:bodyPr/>
          <a:lstStyle/>
          <a:p>
            <a:pPr marL="126365" indent="-6350">
              <a:lnSpc>
                <a:spcPct val="107000"/>
              </a:lnSpc>
              <a:spcAft>
                <a:spcPts val="115"/>
              </a:spcAft>
            </a:pPr>
            <a:r>
              <a:rPr lang="tr-TR" sz="14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Aktivasyon İşlemi</a:t>
            </a:r>
          </a:p>
          <a:p>
            <a:pPr marL="126365" marR="6350" indent="-6350" algn="just">
              <a:lnSpc>
                <a:spcPct val="118000"/>
              </a:lnSpc>
              <a:spcAft>
                <a:spcPts val="20"/>
              </a:spcAft>
            </a:pPr>
            <a:r>
              <a:rPr lang="tr-TR"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Aktivasyon işlemini tamamlayan kütüphane çalışanları yetkilendirme işlemleri tamamlandıktan sonra </a:t>
            </a:r>
            <a:r>
              <a:rPr lang="tr-TR" sz="14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Materyal Sağlama ve Satın Alma Bilgi Sistemi</a:t>
            </a:r>
            <a:r>
              <a:rPr lang="tr-TR"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’ne girebilirler.</a:t>
            </a:r>
          </a:p>
          <a:p>
            <a:pPr marL="590550" marR="6000115" lvl="1" indent="0">
              <a:lnSpc>
                <a:spcPct val="110000"/>
              </a:lnSpc>
              <a:spcAft>
                <a:spcPts val="95"/>
              </a:spcAft>
              <a:buNone/>
            </a:pPr>
            <a:endParaRPr lang="tr-TR"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p:txBody>
      </p:sp>
      <p:grpSp>
        <p:nvGrpSpPr>
          <p:cNvPr id="7" name="Group 7222">
            <a:extLst>
              <a:ext uri="{FF2B5EF4-FFF2-40B4-BE49-F238E27FC236}">
                <a16:creationId xmlns:a16="http://schemas.microsoft.com/office/drawing/2014/main" id="{F2981C04-B1D0-4372-A270-335CFCF683E9}"/>
              </a:ext>
            </a:extLst>
          </p:cNvPr>
          <p:cNvGrpSpPr/>
          <p:nvPr/>
        </p:nvGrpSpPr>
        <p:grpSpPr>
          <a:xfrm>
            <a:off x="809873" y="1961066"/>
            <a:ext cx="10019492" cy="4538345"/>
            <a:chOff x="0" y="0"/>
            <a:chExt cx="8715756" cy="4352544"/>
          </a:xfrm>
        </p:grpSpPr>
        <p:pic>
          <p:nvPicPr>
            <p:cNvPr id="8" name="Picture 111">
              <a:extLst>
                <a:ext uri="{FF2B5EF4-FFF2-40B4-BE49-F238E27FC236}">
                  <a16:creationId xmlns:a16="http://schemas.microsoft.com/office/drawing/2014/main" id="{9559A6D0-5D11-4D55-B5DD-F54206B29D2F}"/>
                </a:ext>
              </a:extLst>
            </p:cNvPr>
            <p:cNvPicPr/>
            <p:nvPr/>
          </p:nvPicPr>
          <p:blipFill>
            <a:blip r:embed="rId2"/>
            <a:stretch>
              <a:fillRect/>
            </a:stretch>
          </p:blipFill>
          <p:spPr>
            <a:xfrm>
              <a:off x="0" y="0"/>
              <a:ext cx="8715756" cy="4352544"/>
            </a:xfrm>
            <a:prstGeom prst="rect">
              <a:avLst/>
            </a:prstGeom>
          </p:spPr>
        </p:pic>
        <p:sp>
          <p:nvSpPr>
            <p:cNvPr id="9" name="Shape 112">
              <a:extLst>
                <a:ext uri="{FF2B5EF4-FFF2-40B4-BE49-F238E27FC236}">
                  <a16:creationId xmlns:a16="http://schemas.microsoft.com/office/drawing/2014/main" id="{F264C3B6-DDF9-4204-9EB2-AFA67CCD60D0}"/>
                </a:ext>
              </a:extLst>
            </p:cNvPr>
            <p:cNvSpPr/>
            <p:nvPr/>
          </p:nvSpPr>
          <p:spPr>
            <a:xfrm>
              <a:off x="4226814" y="1451610"/>
              <a:ext cx="1671828" cy="754380"/>
            </a:xfrm>
            <a:custGeom>
              <a:avLst/>
              <a:gdLst/>
              <a:ahLst/>
              <a:cxnLst/>
              <a:rect l="0" t="0" r="0" b="0"/>
              <a:pathLst>
                <a:path w="1671828" h="754380">
                  <a:moveTo>
                    <a:pt x="0" y="377190"/>
                  </a:moveTo>
                  <a:cubicBezTo>
                    <a:pt x="0" y="168910"/>
                    <a:pt x="374269" y="0"/>
                    <a:pt x="835914" y="0"/>
                  </a:cubicBezTo>
                  <a:cubicBezTo>
                    <a:pt x="1297560" y="0"/>
                    <a:pt x="1671828" y="168910"/>
                    <a:pt x="1671828" y="377190"/>
                  </a:cubicBezTo>
                  <a:cubicBezTo>
                    <a:pt x="1671828" y="585470"/>
                    <a:pt x="1297560" y="754380"/>
                    <a:pt x="835914" y="754380"/>
                  </a:cubicBezTo>
                  <a:cubicBezTo>
                    <a:pt x="374269" y="754380"/>
                    <a:pt x="0" y="585470"/>
                    <a:pt x="0" y="377190"/>
                  </a:cubicBezTo>
                  <a:close/>
                </a:path>
              </a:pathLst>
            </a:custGeom>
            <a:ln w="38100" cap="flat">
              <a:round/>
            </a:ln>
          </p:spPr>
          <p:style>
            <a:lnRef idx="1">
              <a:srgbClr val="FFC000"/>
            </a:lnRef>
            <a:fillRef idx="0">
              <a:srgbClr val="000000">
                <a:alpha val="0"/>
              </a:srgbClr>
            </a:fillRef>
            <a:effectRef idx="0">
              <a:scrgbClr r="0" g="0" b="0"/>
            </a:effectRef>
            <a:fontRef idx="none"/>
          </p:style>
          <p:txBody>
            <a:bodyPr/>
            <a:lstStyle/>
            <a:p>
              <a:endParaRPr lang="tr-TR"/>
            </a:p>
          </p:txBody>
        </p:sp>
      </p:grpSp>
    </p:spTree>
    <p:extLst>
      <p:ext uri="{BB962C8B-B14F-4D97-AF65-F5344CB8AC3E}">
        <p14:creationId xmlns:p14="http://schemas.microsoft.com/office/powerpoint/2010/main" val="1346374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1A9795B-47EA-4ACD-B20A-D8BC2480528B}"/>
              </a:ext>
            </a:extLst>
          </p:cNvPr>
          <p:cNvSpPr>
            <a:spLocks noGrp="1"/>
          </p:cNvSpPr>
          <p:nvPr>
            <p:ph type="title"/>
          </p:nvPr>
        </p:nvSpPr>
        <p:spPr>
          <a:xfrm>
            <a:off x="838200" y="42862"/>
            <a:ext cx="10515600" cy="1325563"/>
          </a:xfrm>
        </p:spPr>
        <p:txBody>
          <a:bodyPr/>
          <a:lstStyle/>
          <a:p>
            <a:r>
              <a:rPr lang="tr-TR" sz="4400" kern="0" dirty="0">
                <a:solidFill>
                  <a:srgbClr val="000000"/>
                </a:solidFill>
                <a:effectLst/>
                <a:latin typeface="+mn-lt"/>
                <a:ea typeface="Calibri" panose="020F0502020204030204" pitchFamily="34" charset="0"/>
                <a:cs typeface="Arial" panose="020B0604020202020204" pitchFamily="34" charset="0"/>
              </a:rPr>
              <a:t>MATERYAL SAĞLAMA VE DAĞITIM ŞUBESİ</a:t>
            </a:r>
            <a:endParaRPr lang="tr-TR" dirty="0"/>
          </a:p>
        </p:txBody>
      </p:sp>
      <p:sp>
        <p:nvSpPr>
          <p:cNvPr id="3" name="İçerik Yer Tutucusu 2">
            <a:extLst>
              <a:ext uri="{FF2B5EF4-FFF2-40B4-BE49-F238E27FC236}">
                <a16:creationId xmlns:a16="http://schemas.microsoft.com/office/drawing/2014/main" id="{6FBE83D2-9B40-4FC9-B88B-8A1243BDDC7B}"/>
              </a:ext>
            </a:extLst>
          </p:cNvPr>
          <p:cNvSpPr>
            <a:spLocks noGrp="1"/>
          </p:cNvSpPr>
          <p:nvPr>
            <p:ph idx="1"/>
          </p:nvPr>
        </p:nvSpPr>
        <p:spPr>
          <a:xfrm>
            <a:off x="667871" y="1368425"/>
            <a:ext cx="10515600" cy="5570258"/>
          </a:xfrm>
        </p:spPr>
        <p:txBody>
          <a:bodyPr>
            <a:normAutofit/>
          </a:bodyPr>
          <a:lstStyle/>
          <a:p>
            <a:pPr marL="3810" indent="-6350">
              <a:lnSpc>
                <a:spcPct val="107000"/>
              </a:lnSpc>
              <a:spcAft>
                <a:spcPts val="115"/>
              </a:spcAft>
            </a:pPr>
            <a:r>
              <a:rPr lang="tr-TR" sz="15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Görev Türleri</a:t>
            </a:r>
          </a:p>
          <a:p>
            <a:pPr marL="40640" marR="6350" indent="-6350" algn="just">
              <a:lnSpc>
                <a:spcPct val="118000"/>
              </a:lnSpc>
              <a:spcAft>
                <a:spcPts val="20"/>
              </a:spcAft>
            </a:pPr>
            <a:r>
              <a:rPr lang="tr-TR" sz="15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Materyal Sağlama ve Satın Alma Bilgi Sisteminde kütüphanelerde yapılacak işlemlerle ilgili olarak tanımlanan görev türleri şunlardır;</a:t>
            </a:r>
          </a:p>
          <a:p>
            <a:pPr marL="40640" marR="6350" indent="-6350" algn="just">
              <a:lnSpc>
                <a:spcPct val="118000"/>
              </a:lnSpc>
              <a:spcAft>
                <a:spcPts val="1930"/>
              </a:spcAft>
            </a:pPr>
            <a:r>
              <a:rPr lang="tr-TR" sz="15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Kütüphane: </a:t>
            </a:r>
            <a:r>
              <a:rPr lang="tr-TR" sz="15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İlçe, halk vd. kütüphanelerimizde işlemleri yürütmek için atanacak kişilerin girişi bu görev tanımı seçilerek yapılmalıdır.</a:t>
            </a:r>
          </a:p>
          <a:p>
            <a:pPr marL="40640" marR="6350" indent="-6350" algn="just">
              <a:lnSpc>
                <a:spcPct val="118000"/>
              </a:lnSpc>
              <a:spcAft>
                <a:spcPts val="20"/>
              </a:spcAft>
            </a:pPr>
            <a:r>
              <a:rPr lang="tr-TR" sz="15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İl halk kütüphanelerinde, her işlem için farklı ya da aynı kişi için görev türleri seçilerek atama yapılabilir.</a:t>
            </a:r>
          </a:p>
          <a:p>
            <a:pPr marL="40640" marR="6350" indent="-6350" algn="just">
              <a:lnSpc>
                <a:spcPct val="118000"/>
              </a:lnSpc>
              <a:spcAft>
                <a:spcPts val="20"/>
              </a:spcAft>
            </a:pPr>
            <a:r>
              <a:rPr lang="tr-TR" sz="1500" dirty="0">
                <a:solidFill>
                  <a:srgbClr val="00B0F0"/>
                </a:solidFill>
                <a:effectLst/>
                <a:latin typeface="Times New Roman" panose="02020603050405020304" pitchFamily="18" charset="0"/>
                <a:ea typeface="Arial" panose="020B0604020202020204" pitchFamily="34" charset="0"/>
                <a:cs typeface="Times New Roman" panose="02020603050405020304" pitchFamily="18" charset="0"/>
              </a:rPr>
              <a:t>Alım Birimi ISBN (Kitap): </a:t>
            </a:r>
            <a:r>
              <a:rPr lang="tr-TR" sz="15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Merkezden satın alınarak kütüphanelere gönderilen kitapların kontrol, alım işlemleri ile çoklu ve tekli kitap istek işlemlerini yapacak kişi bu görev tanımı ile atanmalıdır. </a:t>
            </a:r>
            <a:r>
              <a:rPr lang="tr-TR" sz="1500" dirty="0">
                <a:solidFill>
                  <a:srgbClr val="2F5597"/>
                </a:solidFill>
                <a:effectLst/>
                <a:latin typeface="Times New Roman" panose="02020603050405020304" pitchFamily="18" charset="0"/>
                <a:ea typeface="Arial" panose="020B0604020202020204" pitchFamily="34" charset="0"/>
                <a:cs typeface="Times New Roman" panose="02020603050405020304" pitchFamily="18" charset="0"/>
              </a:rPr>
              <a:t>Alım Birimi ISSN (Süreli Yayın): </a:t>
            </a:r>
            <a:r>
              <a:rPr lang="tr-TR" sz="15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Merkezden abone olunarak kütüphanelere gönderilen süreli yayın sayılarının takip, alım ile çoklu ve tekli kitap istek işlemlerini yapacak kişi bu görev tanımı ile atanmalıdır.</a:t>
            </a:r>
          </a:p>
          <a:p>
            <a:pPr marL="40640" marR="6350" indent="-6350" algn="just">
              <a:lnSpc>
                <a:spcPct val="118000"/>
              </a:lnSpc>
              <a:spcAft>
                <a:spcPts val="1850"/>
              </a:spcAft>
            </a:pPr>
            <a:r>
              <a:rPr lang="tr-TR" sz="1500" dirty="0">
                <a:solidFill>
                  <a:srgbClr val="ED7D31"/>
                </a:solidFill>
                <a:effectLst/>
                <a:latin typeface="Times New Roman" panose="02020603050405020304" pitchFamily="18" charset="0"/>
                <a:ea typeface="Arial" panose="020B0604020202020204" pitchFamily="34" charset="0"/>
                <a:cs typeface="Times New Roman" panose="02020603050405020304" pitchFamily="18" charset="0"/>
              </a:rPr>
              <a:t>Alım Birimi Bütçe: </a:t>
            </a:r>
            <a:r>
              <a:rPr lang="tr-TR" sz="15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Yerinden alım için gönderilen kitap ödenekleri ile ilgili işlemleri yapacak kişi bu görev tanımı ile atanmalıdır.</a:t>
            </a:r>
          </a:p>
          <a:p>
            <a:pPr marL="43815" indent="-6350" algn="l">
              <a:lnSpc>
                <a:spcPct val="122000"/>
              </a:lnSpc>
              <a:spcAft>
                <a:spcPts val="20"/>
              </a:spcAft>
            </a:pPr>
            <a:r>
              <a:rPr lang="tr-TR" sz="15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NOT: Bu sunuda abone olunan süreli yayınlara ait sayıların kütüphane (Alım birimi ISSN) tarafından alım onayı işlemi anlatılacaktır.</a:t>
            </a:r>
            <a:endParaRPr lang="tr-TR" sz="15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p>
            <a:pPr marL="12700" marR="6000115" indent="0" algn="l">
              <a:lnSpc>
                <a:spcPct val="110000"/>
              </a:lnSpc>
              <a:spcAft>
                <a:spcPts val="95"/>
              </a:spcAft>
              <a:buNone/>
            </a:pPr>
            <a:endParaRPr lang="tr-TR"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251616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4FC379-1A65-4FC7-8BA8-1668CCD5A5D0}"/>
              </a:ext>
            </a:extLst>
          </p:cNvPr>
          <p:cNvSpPr>
            <a:spLocks noGrp="1"/>
          </p:cNvSpPr>
          <p:nvPr>
            <p:ph type="title"/>
          </p:nvPr>
        </p:nvSpPr>
        <p:spPr>
          <a:xfrm>
            <a:off x="838200" y="24466"/>
            <a:ext cx="10515600" cy="1021229"/>
          </a:xfrm>
        </p:spPr>
        <p:txBody>
          <a:bodyPr/>
          <a:lstStyle/>
          <a:p>
            <a:r>
              <a:rPr lang="tr-TR" sz="4400" kern="0" dirty="0">
                <a:solidFill>
                  <a:srgbClr val="000000"/>
                </a:solidFill>
                <a:effectLst/>
                <a:latin typeface="+mn-lt"/>
                <a:ea typeface="Calibri" panose="020F0502020204030204" pitchFamily="34" charset="0"/>
                <a:cs typeface="Arial" panose="020B0604020202020204" pitchFamily="34" charset="0"/>
              </a:rPr>
              <a:t>MATERYAL SAĞLAMA VE DAĞITIM ŞUBESİ</a:t>
            </a:r>
            <a:endParaRPr lang="tr-TR" dirty="0"/>
          </a:p>
        </p:txBody>
      </p:sp>
      <p:sp>
        <p:nvSpPr>
          <p:cNvPr id="3" name="İçerik Yer Tutucusu 2">
            <a:extLst>
              <a:ext uri="{FF2B5EF4-FFF2-40B4-BE49-F238E27FC236}">
                <a16:creationId xmlns:a16="http://schemas.microsoft.com/office/drawing/2014/main" id="{834BC597-E546-4693-B69C-0150619473C2}"/>
              </a:ext>
            </a:extLst>
          </p:cNvPr>
          <p:cNvSpPr>
            <a:spLocks noGrp="1"/>
          </p:cNvSpPr>
          <p:nvPr>
            <p:ph idx="1"/>
          </p:nvPr>
        </p:nvSpPr>
        <p:spPr>
          <a:xfrm>
            <a:off x="838200" y="830542"/>
            <a:ext cx="10515600" cy="3570810"/>
          </a:xfrm>
        </p:spPr>
        <p:txBody>
          <a:bodyPr>
            <a:normAutofit/>
          </a:bodyPr>
          <a:lstStyle/>
          <a:p>
            <a:pPr marL="3810" indent="-6350">
              <a:lnSpc>
                <a:spcPct val="107000"/>
              </a:lnSpc>
              <a:spcAft>
                <a:spcPts val="115"/>
              </a:spcAft>
            </a:pPr>
            <a:r>
              <a:rPr lang="tr-TR" sz="14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Abone olunan süreli yayınların sayı alım işlemleri</a:t>
            </a:r>
          </a:p>
          <a:p>
            <a:pPr marL="40640" marR="6350" indent="-6350" algn="just">
              <a:lnSpc>
                <a:spcPct val="118000"/>
              </a:lnSpc>
              <a:spcAft>
                <a:spcPts val="20"/>
              </a:spcAft>
            </a:pPr>
            <a:r>
              <a:rPr lang="tr-TR"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Abone olunan süreli yayınlara </a:t>
            </a:r>
            <a:r>
              <a:rPr lang="tr-TR" sz="14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Süreli Yayın </a:t>
            </a:r>
            <a:r>
              <a:rPr lang="tr-TR"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alanından </a:t>
            </a:r>
            <a:r>
              <a:rPr lang="tr-TR" sz="14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Abone Olunan Yayınlar </a:t>
            </a:r>
            <a:r>
              <a:rPr lang="tr-TR"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alanı seçilerek erişilir. Kütüphaneye gelmesi gereken tüm süreli yayınlara o sayfadan erişilebilir.</a:t>
            </a:r>
          </a:p>
        </p:txBody>
      </p:sp>
      <p:pic>
        <p:nvPicPr>
          <p:cNvPr id="5" name="Picture 597">
            <a:extLst>
              <a:ext uri="{FF2B5EF4-FFF2-40B4-BE49-F238E27FC236}">
                <a16:creationId xmlns:a16="http://schemas.microsoft.com/office/drawing/2014/main" id="{60B4B301-B8A4-41CD-A0EC-0E432CF2AD57}"/>
              </a:ext>
            </a:extLst>
          </p:cNvPr>
          <p:cNvPicPr/>
          <p:nvPr/>
        </p:nvPicPr>
        <p:blipFill>
          <a:blip r:embed="rId2"/>
          <a:stretch>
            <a:fillRect/>
          </a:stretch>
        </p:blipFill>
        <p:spPr>
          <a:xfrm>
            <a:off x="838200" y="1851771"/>
            <a:ext cx="10358718" cy="4629711"/>
          </a:xfrm>
          <a:prstGeom prst="rect">
            <a:avLst/>
          </a:prstGeom>
        </p:spPr>
      </p:pic>
    </p:spTree>
    <p:extLst>
      <p:ext uri="{BB962C8B-B14F-4D97-AF65-F5344CB8AC3E}">
        <p14:creationId xmlns:p14="http://schemas.microsoft.com/office/powerpoint/2010/main" val="2576798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17FB488-6A14-4A8B-8729-656618B0E68A}"/>
              </a:ext>
            </a:extLst>
          </p:cNvPr>
          <p:cNvSpPr>
            <a:spLocks noGrp="1"/>
          </p:cNvSpPr>
          <p:nvPr>
            <p:ph type="title"/>
          </p:nvPr>
        </p:nvSpPr>
        <p:spPr>
          <a:xfrm>
            <a:off x="838200" y="18255"/>
            <a:ext cx="10515600" cy="976827"/>
          </a:xfrm>
        </p:spPr>
        <p:txBody>
          <a:bodyPr/>
          <a:lstStyle/>
          <a:p>
            <a:r>
              <a:rPr lang="tr-TR" sz="4400" kern="0" dirty="0">
                <a:solidFill>
                  <a:srgbClr val="000000"/>
                </a:solidFill>
                <a:effectLst/>
                <a:latin typeface="+mn-lt"/>
                <a:ea typeface="Calibri" panose="020F0502020204030204" pitchFamily="34" charset="0"/>
                <a:cs typeface="Arial" panose="020B0604020202020204" pitchFamily="34" charset="0"/>
              </a:rPr>
              <a:t>MATERYAL SAĞLAMA VE DAĞITIM ŞUBESİ</a:t>
            </a:r>
            <a:endParaRPr lang="tr-TR" dirty="0"/>
          </a:p>
        </p:txBody>
      </p:sp>
      <p:sp>
        <p:nvSpPr>
          <p:cNvPr id="3" name="İçerik Yer Tutucusu 2">
            <a:extLst>
              <a:ext uri="{FF2B5EF4-FFF2-40B4-BE49-F238E27FC236}">
                <a16:creationId xmlns:a16="http://schemas.microsoft.com/office/drawing/2014/main" id="{709CAD59-10D0-402D-A080-E1B2562AB623}"/>
              </a:ext>
            </a:extLst>
          </p:cNvPr>
          <p:cNvSpPr>
            <a:spLocks noGrp="1"/>
          </p:cNvSpPr>
          <p:nvPr>
            <p:ph idx="1"/>
          </p:nvPr>
        </p:nvSpPr>
        <p:spPr>
          <a:xfrm>
            <a:off x="627529" y="758824"/>
            <a:ext cx="10726271" cy="5749551"/>
          </a:xfrm>
        </p:spPr>
        <p:txBody>
          <a:bodyPr>
            <a:noAutofit/>
          </a:bodyPr>
          <a:lstStyle/>
          <a:p>
            <a:pPr marL="0" indent="0">
              <a:lnSpc>
                <a:spcPct val="107000"/>
              </a:lnSpc>
              <a:spcAft>
                <a:spcPts val="115"/>
              </a:spcAft>
              <a:buNone/>
            </a:pPr>
            <a:r>
              <a:rPr lang="tr-TR" sz="14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Abone olunan süreli yayınların sayı kontrol işlemleri</a:t>
            </a:r>
          </a:p>
          <a:p>
            <a:r>
              <a:rPr lang="tr-TR"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Gerekirse, sayı kontrolü için süreli yayının ISSN’den ve süreli yayının adından tarama yapılabilir</a:t>
            </a:r>
          </a:p>
        </p:txBody>
      </p:sp>
      <p:grpSp>
        <p:nvGrpSpPr>
          <p:cNvPr id="6" name="Group 7653">
            <a:extLst>
              <a:ext uri="{FF2B5EF4-FFF2-40B4-BE49-F238E27FC236}">
                <a16:creationId xmlns:a16="http://schemas.microsoft.com/office/drawing/2014/main" id="{9352866A-0049-41A8-9D39-713CC8CE3A77}"/>
              </a:ext>
            </a:extLst>
          </p:cNvPr>
          <p:cNvGrpSpPr/>
          <p:nvPr/>
        </p:nvGrpSpPr>
        <p:grpSpPr>
          <a:xfrm>
            <a:off x="749001" y="1667435"/>
            <a:ext cx="9856245" cy="4760259"/>
            <a:chOff x="0" y="0"/>
            <a:chExt cx="8793480" cy="4309872"/>
          </a:xfrm>
        </p:grpSpPr>
        <p:pic>
          <p:nvPicPr>
            <p:cNvPr id="7" name="Picture 605">
              <a:extLst>
                <a:ext uri="{FF2B5EF4-FFF2-40B4-BE49-F238E27FC236}">
                  <a16:creationId xmlns:a16="http://schemas.microsoft.com/office/drawing/2014/main" id="{565F1D21-FF9E-4B7B-842C-AF4721C54726}"/>
                </a:ext>
              </a:extLst>
            </p:cNvPr>
            <p:cNvPicPr/>
            <p:nvPr/>
          </p:nvPicPr>
          <p:blipFill>
            <a:blip r:embed="rId2"/>
            <a:stretch>
              <a:fillRect/>
            </a:stretch>
          </p:blipFill>
          <p:spPr>
            <a:xfrm>
              <a:off x="0" y="0"/>
              <a:ext cx="8793480" cy="4309872"/>
            </a:xfrm>
            <a:prstGeom prst="rect">
              <a:avLst/>
            </a:prstGeom>
          </p:spPr>
        </p:pic>
        <p:sp>
          <p:nvSpPr>
            <p:cNvPr id="8" name="Shape 606">
              <a:extLst>
                <a:ext uri="{FF2B5EF4-FFF2-40B4-BE49-F238E27FC236}">
                  <a16:creationId xmlns:a16="http://schemas.microsoft.com/office/drawing/2014/main" id="{CFDAAFD8-2540-4A43-8189-7080133AEF3B}"/>
                </a:ext>
              </a:extLst>
            </p:cNvPr>
            <p:cNvSpPr/>
            <p:nvPr/>
          </p:nvSpPr>
          <p:spPr>
            <a:xfrm>
              <a:off x="2265426" y="1489710"/>
              <a:ext cx="585216" cy="281940"/>
            </a:xfrm>
            <a:custGeom>
              <a:avLst/>
              <a:gdLst/>
              <a:ahLst/>
              <a:cxnLst/>
              <a:rect l="0" t="0" r="0" b="0"/>
              <a:pathLst>
                <a:path w="585216" h="281940">
                  <a:moveTo>
                    <a:pt x="0" y="140970"/>
                  </a:moveTo>
                  <a:cubicBezTo>
                    <a:pt x="0" y="63119"/>
                    <a:pt x="131064" y="0"/>
                    <a:pt x="292608" y="0"/>
                  </a:cubicBezTo>
                  <a:cubicBezTo>
                    <a:pt x="454152" y="0"/>
                    <a:pt x="585216" y="63119"/>
                    <a:pt x="585216" y="140970"/>
                  </a:cubicBezTo>
                  <a:cubicBezTo>
                    <a:pt x="585216" y="218821"/>
                    <a:pt x="454152" y="281940"/>
                    <a:pt x="292608" y="281940"/>
                  </a:cubicBezTo>
                  <a:cubicBezTo>
                    <a:pt x="131064" y="281940"/>
                    <a:pt x="0" y="218821"/>
                    <a:pt x="0" y="140970"/>
                  </a:cubicBezTo>
                  <a:close/>
                </a:path>
              </a:pathLst>
            </a:custGeom>
            <a:ln w="38100" cap="flat">
              <a:round/>
            </a:ln>
          </p:spPr>
          <p:style>
            <a:lnRef idx="1">
              <a:srgbClr val="FF0000"/>
            </a:lnRef>
            <a:fillRef idx="0">
              <a:srgbClr val="000000">
                <a:alpha val="0"/>
              </a:srgbClr>
            </a:fillRef>
            <a:effectRef idx="0">
              <a:scrgbClr r="0" g="0" b="0"/>
            </a:effectRef>
            <a:fontRef idx="none"/>
          </p:style>
          <p:txBody>
            <a:bodyPr/>
            <a:lstStyle/>
            <a:p>
              <a:endParaRPr lang="tr-TR"/>
            </a:p>
          </p:txBody>
        </p:sp>
      </p:grpSp>
    </p:spTree>
    <p:extLst>
      <p:ext uri="{BB962C8B-B14F-4D97-AF65-F5344CB8AC3E}">
        <p14:creationId xmlns:p14="http://schemas.microsoft.com/office/powerpoint/2010/main" val="2806647033"/>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TotalTime>
  <Words>1001</Words>
  <Application>Microsoft Office PowerPoint</Application>
  <PresentationFormat>Geniş ekran</PresentationFormat>
  <Paragraphs>72</Paragraphs>
  <Slides>18</Slides>
  <Notes>2</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18</vt:i4>
      </vt:variant>
    </vt:vector>
  </HeadingPairs>
  <TitlesOfParts>
    <vt:vector size="23" baseType="lpstr">
      <vt:lpstr>Arial</vt:lpstr>
      <vt:lpstr>Calibri</vt:lpstr>
      <vt:lpstr>Calibri Light</vt:lpstr>
      <vt:lpstr>Times New Roman</vt:lpstr>
      <vt:lpstr>Office Teması</vt:lpstr>
      <vt:lpstr>Hazırlayan:  MATERYAL SAĞLAMA VE DAĞITIM ŞUBE MÜDÜRLÜĞÜ </vt:lpstr>
      <vt:lpstr>MATERYAL SAĞLAMA VE DAĞITIM ŞUBESİ</vt:lpstr>
      <vt:lpstr>MATERYAL SAĞLAMA VE DAĞITIM ŞUBESİ</vt:lpstr>
      <vt:lpstr>MATERYAL SAĞLAMA VE DAĞITIM ŞUBESİ</vt:lpstr>
      <vt:lpstr>MATERYAL SAĞLAMA VE DAĞITIM ŞUBESİ</vt:lpstr>
      <vt:lpstr>MATERYAL SAĞLAMA VE DAĞITIM ŞUBESİ</vt:lpstr>
      <vt:lpstr>MATERYAL SAĞLAMA VE DAĞITIM ŞUBESİ</vt:lpstr>
      <vt:lpstr>MATERYAL SAĞLAMA VE DAĞITIM ŞUBESİ</vt:lpstr>
      <vt:lpstr>MATERYAL SAĞLAMA VE DAĞITIM ŞUBESİ</vt:lpstr>
      <vt:lpstr>MATERYAL SAĞLAMA VE DAĞITIM ŞUBESİ</vt:lpstr>
      <vt:lpstr>MATERYAL SAĞLAMA VE DAĞITIM ŞUBESİ</vt:lpstr>
      <vt:lpstr>MATERYAL SAĞLAMA VE DAĞITIM ŞUBESİ</vt:lpstr>
      <vt:lpstr>MATERYAL SAĞLAMA VE DAĞITIM ŞUBESİ</vt:lpstr>
      <vt:lpstr>MATERYAL SAĞLAMA VE DAĞITIM ŞUBESİ</vt:lpstr>
      <vt:lpstr>MATERYAL SAĞLAMA VE DAĞITIM ŞUBESİ</vt:lpstr>
      <vt:lpstr>MATERYAL SAĞLAMA VE DAĞITIM ŞUBESİ</vt:lpstr>
      <vt:lpstr>MATERYAL SAĞLAMA VE DAĞITIM ŞUBESİ</vt:lpstr>
      <vt:lpstr>MATERYAL SAĞLAMA VE DAĞITIM ŞUBESİ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MATERYAL SAĞLAMA VE DAĞITIM ŞUBESİ  </dc:title>
  <dc:creator>Sevinç Canbolat</dc:creator>
  <cp:lastModifiedBy>Zeynalabidin  BOZARSLAN</cp:lastModifiedBy>
  <cp:revision>11</cp:revision>
  <dcterms:created xsi:type="dcterms:W3CDTF">2024-01-22T11:58:13Z</dcterms:created>
  <dcterms:modified xsi:type="dcterms:W3CDTF">2024-02-01T14:10:19Z</dcterms:modified>
</cp:coreProperties>
</file>